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7" r:id="rId1"/>
  </p:sldMasterIdLst>
  <p:notesMasterIdLst>
    <p:notesMasterId r:id="rId37"/>
  </p:notesMasterIdLst>
  <p:sldIdLst>
    <p:sldId id="306" r:id="rId2"/>
    <p:sldId id="314" r:id="rId3"/>
    <p:sldId id="315" r:id="rId4"/>
    <p:sldId id="274" r:id="rId5"/>
    <p:sldId id="278" r:id="rId6"/>
    <p:sldId id="280" r:id="rId7"/>
    <p:sldId id="281" r:id="rId8"/>
    <p:sldId id="317" r:id="rId9"/>
    <p:sldId id="318" r:id="rId10"/>
    <p:sldId id="316" r:id="rId11"/>
    <p:sldId id="319" r:id="rId12"/>
    <p:sldId id="282" r:id="rId13"/>
    <p:sldId id="283" r:id="rId14"/>
    <p:sldId id="284" r:id="rId15"/>
    <p:sldId id="272" r:id="rId16"/>
    <p:sldId id="286" r:id="rId17"/>
    <p:sldId id="288" r:id="rId18"/>
    <p:sldId id="289" r:id="rId19"/>
    <p:sldId id="290" r:id="rId20"/>
    <p:sldId id="291" r:id="rId21"/>
    <p:sldId id="298" r:id="rId22"/>
    <p:sldId id="320" r:id="rId23"/>
    <p:sldId id="299" r:id="rId24"/>
    <p:sldId id="300" r:id="rId25"/>
    <p:sldId id="321" r:id="rId26"/>
    <p:sldId id="323" r:id="rId27"/>
    <p:sldId id="322" r:id="rId28"/>
    <p:sldId id="307" r:id="rId29"/>
    <p:sldId id="308" r:id="rId30"/>
    <p:sldId id="309" r:id="rId31"/>
    <p:sldId id="312" r:id="rId32"/>
    <p:sldId id="310" r:id="rId33"/>
    <p:sldId id="313" r:id="rId34"/>
    <p:sldId id="311" r:id="rId35"/>
    <p:sldId id="304" r:id="rId36"/>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Tahoma" pitchFamily="34" charset="0"/>
        <a:ea typeface="+mn-ea"/>
        <a:cs typeface="+mn-cs"/>
      </a:defRPr>
    </a:lvl1pPr>
    <a:lvl2pPr marL="457200" algn="l" rtl="0" fontAlgn="base">
      <a:spcBef>
        <a:spcPct val="0"/>
      </a:spcBef>
      <a:spcAft>
        <a:spcPct val="0"/>
      </a:spcAft>
      <a:defRPr kern="1200">
        <a:solidFill>
          <a:schemeClr val="tx1"/>
        </a:solidFill>
        <a:latin typeface="Tahoma" pitchFamily="34" charset="0"/>
        <a:ea typeface="+mn-ea"/>
        <a:cs typeface="+mn-cs"/>
      </a:defRPr>
    </a:lvl2pPr>
    <a:lvl3pPr marL="914400" algn="l" rtl="0" fontAlgn="base">
      <a:spcBef>
        <a:spcPct val="0"/>
      </a:spcBef>
      <a:spcAft>
        <a:spcPct val="0"/>
      </a:spcAft>
      <a:defRPr kern="1200">
        <a:solidFill>
          <a:schemeClr val="tx1"/>
        </a:solidFill>
        <a:latin typeface="Tahoma" pitchFamily="34" charset="0"/>
        <a:ea typeface="+mn-ea"/>
        <a:cs typeface="+mn-cs"/>
      </a:defRPr>
    </a:lvl3pPr>
    <a:lvl4pPr marL="1371600" algn="l" rtl="0" fontAlgn="base">
      <a:spcBef>
        <a:spcPct val="0"/>
      </a:spcBef>
      <a:spcAft>
        <a:spcPct val="0"/>
      </a:spcAft>
      <a:defRPr kern="1200">
        <a:solidFill>
          <a:schemeClr val="tx1"/>
        </a:solidFill>
        <a:latin typeface="Tahoma" pitchFamily="34" charset="0"/>
        <a:ea typeface="+mn-ea"/>
        <a:cs typeface="+mn-cs"/>
      </a:defRPr>
    </a:lvl4pPr>
    <a:lvl5pPr marL="1828800" algn="l" rtl="0" fontAlgn="base">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vertBarState="minimized" horzBarState="maximized">
    <p:restoredLeft sz="15620"/>
    <p:restoredTop sz="94660"/>
  </p:normalViewPr>
  <p:slideViewPr>
    <p:cSldViewPr>
      <p:cViewPr varScale="1">
        <p:scale>
          <a:sx n="92" d="100"/>
          <a:sy n="92" d="100"/>
        </p:scale>
        <p:origin x="-1896"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ru-RU"/>
          </a:p>
        </p:txBody>
      </p:sp>
      <p:sp>
        <p:nvSpPr>
          <p:cNvPr id="5222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ru-RU"/>
          </a:p>
        </p:txBody>
      </p:sp>
      <p:sp>
        <p:nvSpPr>
          <p:cNvPr id="297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5222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5223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ru-RU"/>
          </a:p>
        </p:txBody>
      </p:sp>
      <p:sp>
        <p:nvSpPr>
          <p:cNvPr id="5223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25CE4387-B8E0-41B4-B33E-8B2D2B2665D9}" type="slidenum">
              <a:rPr lang="ru-RU"/>
              <a:pPr>
                <a:defRPr/>
              </a:pPr>
              <a:t>‹#›</a:t>
            </a:fld>
            <a:endParaRPr lang="ru-RU"/>
          </a:p>
        </p:txBody>
      </p:sp>
    </p:spTree>
    <p:extLst>
      <p:ext uri="{BB962C8B-B14F-4D97-AF65-F5344CB8AC3E}">
        <p14:creationId xmlns:p14="http://schemas.microsoft.com/office/powerpoint/2010/main" val="346808795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0" y="2438400"/>
            <a:ext cx="9009063" cy="1052513"/>
            <a:chOff x="0" y="1536"/>
            <a:chExt cx="5675" cy="663"/>
          </a:xfrm>
        </p:grpSpPr>
        <p:grpSp>
          <p:nvGrpSpPr>
            <p:cNvPr id="5" name="Group 3"/>
            <p:cNvGrpSpPr>
              <a:grpSpLocks/>
            </p:cNvGrpSpPr>
            <p:nvPr/>
          </p:nvGrpSpPr>
          <p:grpSpPr bwMode="auto">
            <a:xfrm>
              <a:off x="185" y="1604"/>
              <a:ext cx="449" cy="299"/>
              <a:chOff x="720" y="336"/>
              <a:chExt cx="624" cy="432"/>
            </a:xfrm>
          </p:grpSpPr>
          <p:sp>
            <p:nvSpPr>
              <p:cNvPr id="12" name="Rectangle 4"/>
              <p:cNvSpPr>
                <a:spLocks noChangeArrowheads="1"/>
              </p:cNvSpPr>
              <p:nvPr/>
            </p:nvSpPr>
            <p:spPr bwMode="auto">
              <a:xfrm>
                <a:off x="720" y="336"/>
                <a:ext cx="384" cy="432"/>
              </a:xfrm>
              <a:prstGeom prst="rect">
                <a:avLst/>
              </a:prstGeom>
              <a:solidFill>
                <a:schemeClr val="folHlink"/>
              </a:solidFill>
              <a:ln w="9525">
                <a:noFill/>
                <a:miter lim="800000"/>
                <a:headEnd/>
                <a:tailEnd/>
              </a:ln>
              <a:effectLst/>
            </p:spPr>
            <p:txBody>
              <a:bodyPr wrap="none" anchor="ctr"/>
              <a:lstStyle/>
              <a:p>
                <a:pPr>
                  <a:defRPr/>
                </a:pPr>
                <a:endParaRPr lang="ru-RU"/>
              </a:p>
            </p:txBody>
          </p:sp>
          <p:sp>
            <p:nvSpPr>
              <p:cNvPr id="13"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defRPr/>
                </a:pPr>
                <a:endParaRPr lang="ru-RU"/>
              </a:p>
            </p:txBody>
          </p:sp>
        </p:grpSp>
        <p:grpSp>
          <p:nvGrpSpPr>
            <p:cNvPr id="6" name="Group 6"/>
            <p:cNvGrpSpPr>
              <a:grpSpLocks/>
            </p:cNvGrpSpPr>
            <p:nvPr/>
          </p:nvGrpSpPr>
          <p:grpSpPr bwMode="auto">
            <a:xfrm>
              <a:off x="263" y="1870"/>
              <a:ext cx="466" cy="299"/>
              <a:chOff x="912" y="2640"/>
              <a:chExt cx="672" cy="432"/>
            </a:xfrm>
          </p:grpSpPr>
          <p:sp>
            <p:nvSpPr>
              <p:cNvPr id="10" name="Rectangle 7"/>
              <p:cNvSpPr>
                <a:spLocks noChangeArrowheads="1"/>
              </p:cNvSpPr>
              <p:nvPr/>
            </p:nvSpPr>
            <p:spPr bwMode="auto">
              <a:xfrm>
                <a:off x="912" y="2640"/>
                <a:ext cx="384" cy="432"/>
              </a:xfrm>
              <a:prstGeom prst="rect">
                <a:avLst/>
              </a:prstGeom>
              <a:solidFill>
                <a:schemeClr val="accent2"/>
              </a:solidFill>
              <a:ln w="9525">
                <a:noFill/>
                <a:miter lim="800000"/>
                <a:headEnd/>
                <a:tailEnd/>
              </a:ln>
              <a:effectLst/>
            </p:spPr>
            <p:txBody>
              <a:bodyPr wrap="none" anchor="ctr"/>
              <a:lstStyle/>
              <a:p>
                <a:pPr>
                  <a:defRPr/>
                </a:pPr>
                <a:endParaRPr lang="ru-RU"/>
              </a:p>
            </p:txBody>
          </p:sp>
          <p:sp>
            <p:nvSpPr>
              <p:cNvPr id="11" name="Rectangle 8"/>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defRPr/>
                </a:pPr>
                <a:endParaRPr lang="ru-RU"/>
              </a:p>
            </p:txBody>
          </p:sp>
        </p:grpSp>
        <p:sp>
          <p:nvSpPr>
            <p:cNvPr id="7"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defRPr/>
              </a:pPr>
              <a:endParaRPr lang="ru-RU"/>
            </a:p>
          </p:txBody>
        </p:sp>
        <p:sp>
          <p:nvSpPr>
            <p:cNvPr id="8" name="Rectangle 10"/>
            <p:cNvSpPr>
              <a:spLocks noChangeArrowheads="1"/>
            </p:cNvSpPr>
            <p:nvPr/>
          </p:nvSpPr>
          <p:spPr bwMode="auto">
            <a:xfrm>
              <a:off x="400" y="1536"/>
              <a:ext cx="20" cy="663"/>
            </a:xfrm>
            <a:prstGeom prst="rect">
              <a:avLst/>
            </a:prstGeom>
            <a:solidFill>
              <a:schemeClr val="bg2"/>
            </a:solidFill>
            <a:ln w="9525">
              <a:noFill/>
              <a:miter lim="800000"/>
              <a:headEnd/>
              <a:tailEnd/>
            </a:ln>
            <a:effectLst/>
          </p:spPr>
          <p:txBody>
            <a:bodyPr wrap="none" anchor="ctr"/>
            <a:lstStyle/>
            <a:p>
              <a:pPr>
                <a:defRPr/>
              </a:pPr>
              <a:endParaRPr lang="ru-RU"/>
            </a:p>
          </p:txBody>
        </p:sp>
        <p:sp>
          <p:nvSpPr>
            <p:cNvPr id="9"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lang="ru-RU"/>
            </a:p>
          </p:txBody>
        </p:sp>
      </p:grpSp>
      <p:sp>
        <p:nvSpPr>
          <p:cNvPr id="30732" name="Rectangle 12"/>
          <p:cNvSpPr>
            <a:spLocks noGrp="1" noChangeArrowheads="1"/>
          </p:cNvSpPr>
          <p:nvPr>
            <p:ph type="ctrTitle"/>
          </p:nvPr>
        </p:nvSpPr>
        <p:spPr>
          <a:xfrm>
            <a:off x="990600" y="1676400"/>
            <a:ext cx="7772400" cy="1462088"/>
          </a:xfrm>
        </p:spPr>
        <p:txBody>
          <a:bodyPr/>
          <a:lstStyle>
            <a:lvl1pPr>
              <a:defRPr/>
            </a:lvl1pPr>
          </a:lstStyle>
          <a:p>
            <a:r>
              <a:rPr lang="ru-RU"/>
              <a:t>Образец заголовка</a:t>
            </a:r>
          </a:p>
        </p:txBody>
      </p:sp>
      <p:sp>
        <p:nvSpPr>
          <p:cNvPr id="30733" name="Rectangle 1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ru-RU"/>
              <a:t>Образец подзаголовка</a:t>
            </a:r>
          </a:p>
        </p:txBody>
      </p:sp>
      <p:sp>
        <p:nvSpPr>
          <p:cNvPr id="14" name="Rectangle 14"/>
          <p:cNvSpPr>
            <a:spLocks noGrp="1" noChangeArrowheads="1"/>
          </p:cNvSpPr>
          <p:nvPr>
            <p:ph type="dt" sz="half" idx="10"/>
          </p:nvPr>
        </p:nvSpPr>
        <p:spPr>
          <a:xfrm>
            <a:off x="990600" y="6248400"/>
            <a:ext cx="1905000" cy="457200"/>
          </a:xfrm>
        </p:spPr>
        <p:txBody>
          <a:bodyPr/>
          <a:lstStyle>
            <a:lvl1pPr>
              <a:defRPr>
                <a:solidFill>
                  <a:schemeClr val="bg2"/>
                </a:solidFill>
              </a:defRPr>
            </a:lvl1pPr>
          </a:lstStyle>
          <a:p>
            <a:pPr>
              <a:defRPr/>
            </a:pPr>
            <a:endParaRPr lang="ru-RU"/>
          </a:p>
        </p:txBody>
      </p:sp>
      <p:sp>
        <p:nvSpPr>
          <p:cNvPr id="15" name="Rectangle 15"/>
          <p:cNvSpPr>
            <a:spLocks noGrp="1" noChangeArrowheads="1"/>
          </p:cNvSpPr>
          <p:nvPr>
            <p:ph type="ftr" sz="quarter" idx="11"/>
          </p:nvPr>
        </p:nvSpPr>
        <p:spPr>
          <a:xfrm>
            <a:off x="3429000" y="6248400"/>
            <a:ext cx="2895600" cy="457200"/>
          </a:xfrm>
        </p:spPr>
        <p:txBody>
          <a:bodyPr/>
          <a:lstStyle>
            <a:lvl1pPr>
              <a:defRPr>
                <a:solidFill>
                  <a:schemeClr val="bg2"/>
                </a:solidFill>
              </a:defRPr>
            </a:lvl1pPr>
          </a:lstStyle>
          <a:p>
            <a:pPr>
              <a:defRPr/>
            </a:pPr>
            <a:endParaRPr lang="ru-RU"/>
          </a:p>
        </p:txBody>
      </p:sp>
      <p:sp>
        <p:nvSpPr>
          <p:cNvPr id="16" name="Rectangle 16"/>
          <p:cNvSpPr>
            <a:spLocks noGrp="1" noChangeArrowheads="1"/>
          </p:cNvSpPr>
          <p:nvPr>
            <p:ph type="sldNum" sz="quarter" idx="12"/>
          </p:nvPr>
        </p:nvSpPr>
        <p:spPr>
          <a:xfrm>
            <a:off x="6858000" y="6248400"/>
            <a:ext cx="1905000" cy="457200"/>
          </a:xfrm>
        </p:spPr>
        <p:txBody>
          <a:bodyPr/>
          <a:lstStyle>
            <a:lvl1pPr>
              <a:defRPr>
                <a:solidFill>
                  <a:schemeClr val="bg2"/>
                </a:solidFill>
              </a:defRPr>
            </a:lvl1pPr>
          </a:lstStyle>
          <a:p>
            <a:pPr>
              <a:defRPr/>
            </a:pPr>
            <a:fld id="{98524B38-906D-45C9-BD2D-29EC7E777E9B}"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11"/>
          <p:cNvSpPr>
            <a:spLocks noGrp="1" noChangeArrowheads="1"/>
          </p:cNvSpPr>
          <p:nvPr>
            <p:ph type="dt" sz="half" idx="10"/>
          </p:nvPr>
        </p:nvSpPr>
        <p:spPr>
          <a:ln/>
        </p:spPr>
        <p:txBody>
          <a:bodyPr/>
          <a:lstStyle>
            <a:lvl1pPr>
              <a:defRPr/>
            </a:lvl1pPr>
          </a:lstStyle>
          <a:p>
            <a:pPr>
              <a:defRPr/>
            </a:pPr>
            <a:endParaRPr lang="ru-RU"/>
          </a:p>
        </p:txBody>
      </p:sp>
      <p:sp>
        <p:nvSpPr>
          <p:cNvPr id="5" name="Rectangle 12"/>
          <p:cNvSpPr>
            <a:spLocks noGrp="1" noChangeArrowheads="1"/>
          </p:cNvSpPr>
          <p:nvPr>
            <p:ph type="ftr" sz="quarter" idx="11"/>
          </p:nvPr>
        </p:nvSpPr>
        <p:spPr>
          <a:ln/>
        </p:spPr>
        <p:txBody>
          <a:bodyPr/>
          <a:lstStyle>
            <a:lvl1pPr>
              <a:defRPr/>
            </a:lvl1pPr>
          </a:lstStyle>
          <a:p>
            <a:pPr>
              <a:defRPr/>
            </a:pPr>
            <a:endParaRPr lang="ru-RU"/>
          </a:p>
        </p:txBody>
      </p:sp>
      <p:sp>
        <p:nvSpPr>
          <p:cNvPr id="6" name="Rectangle 13"/>
          <p:cNvSpPr>
            <a:spLocks noGrp="1" noChangeArrowheads="1"/>
          </p:cNvSpPr>
          <p:nvPr>
            <p:ph type="sldNum" sz="quarter" idx="12"/>
          </p:nvPr>
        </p:nvSpPr>
        <p:spPr>
          <a:ln/>
        </p:spPr>
        <p:txBody>
          <a:bodyPr/>
          <a:lstStyle>
            <a:lvl1pPr>
              <a:defRPr/>
            </a:lvl1pPr>
          </a:lstStyle>
          <a:p>
            <a:pPr>
              <a:defRPr/>
            </a:pPr>
            <a:fld id="{086C1BA7-1484-477B-A225-9F3131F0B3A8}"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004050" y="214313"/>
            <a:ext cx="1951038" cy="59182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1150938" y="214313"/>
            <a:ext cx="5700712" cy="59182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11"/>
          <p:cNvSpPr>
            <a:spLocks noGrp="1" noChangeArrowheads="1"/>
          </p:cNvSpPr>
          <p:nvPr>
            <p:ph type="dt" sz="half" idx="10"/>
          </p:nvPr>
        </p:nvSpPr>
        <p:spPr>
          <a:ln/>
        </p:spPr>
        <p:txBody>
          <a:bodyPr/>
          <a:lstStyle>
            <a:lvl1pPr>
              <a:defRPr/>
            </a:lvl1pPr>
          </a:lstStyle>
          <a:p>
            <a:pPr>
              <a:defRPr/>
            </a:pPr>
            <a:endParaRPr lang="ru-RU"/>
          </a:p>
        </p:txBody>
      </p:sp>
      <p:sp>
        <p:nvSpPr>
          <p:cNvPr id="5" name="Rectangle 12"/>
          <p:cNvSpPr>
            <a:spLocks noGrp="1" noChangeArrowheads="1"/>
          </p:cNvSpPr>
          <p:nvPr>
            <p:ph type="ftr" sz="quarter" idx="11"/>
          </p:nvPr>
        </p:nvSpPr>
        <p:spPr>
          <a:ln/>
        </p:spPr>
        <p:txBody>
          <a:bodyPr/>
          <a:lstStyle>
            <a:lvl1pPr>
              <a:defRPr/>
            </a:lvl1pPr>
          </a:lstStyle>
          <a:p>
            <a:pPr>
              <a:defRPr/>
            </a:pPr>
            <a:endParaRPr lang="ru-RU"/>
          </a:p>
        </p:txBody>
      </p:sp>
      <p:sp>
        <p:nvSpPr>
          <p:cNvPr id="6" name="Rectangle 13"/>
          <p:cNvSpPr>
            <a:spLocks noGrp="1" noChangeArrowheads="1"/>
          </p:cNvSpPr>
          <p:nvPr>
            <p:ph type="sldNum" sz="quarter" idx="12"/>
          </p:nvPr>
        </p:nvSpPr>
        <p:spPr>
          <a:ln/>
        </p:spPr>
        <p:txBody>
          <a:bodyPr/>
          <a:lstStyle>
            <a:lvl1pPr>
              <a:defRPr/>
            </a:lvl1pPr>
          </a:lstStyle>
          <a:p>
            <a:pPr>
              <a:defRPr/>
            </a:pPr>
            <a:fld id="{972A82DB-FCAB-4E55-8543-35AD30EE885D}"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50938" y="214313"/>
            <a:ext cx="7793037" cy="1462087"/>
          </a:xfrm>
        </p:spPr>
        <p:txBody>
          <a:bodyPr/>
          <a:lstStyle/>
          <a:p>
            <a:r>
              <a:rPr lang="ru-RU" smtClean="0"/>
              <a:t>Образец заголовка</a:t>
            </a:r>
            <a:endParaRPr lang="ru-RU"/>
          </a:p>
        </p:txBody>
      </p:sp>
      <p:sp>
        <p:nvSpPr>
          <p:cNvPr id="3" name="Таблица 2"/>
          <p:cNvSpPr>
            <a:spLocks noGrp="1"/>
          </p:cNvSpPr>
          <p:nvPr>
            <p:ph type="tbl" idx="1"/>
          </p:nvPr>
        </p:nvSpPr>
        <p:spPr>
          <a:xfrm>
            <a:off x="1182688" y="2017713"/>
            <a:ext cx="7772400" cy="4114800"/>
          </a:xfrm>
        </p:spPr>
        <p:txBody>
          <a:bodyPr/>
          <a:lstStyle/>
          <a:p>
            <a:pPr lvl="0"/>
            <a:endParaRPr lang="ru-RU" noProof="0" smtClean="0"/>
          </a:p>
        </p:txBody>
      </p:sp>
      <p:sp>
        <p:nvSpPr>
          <p:cNvPr id="4" name="Rectangle 11"/>
          <p:cNvSpPr>
            <a:spLocks noGrp="1" noChangeArrowheads="1"/>
          </p:cNvSpPr>
          <p:nvPr>
            <p:ph type="dt" sz="half" idx="10"/>
          </p:nvPr>
        </p:nvSpPr>
        <p:spPr>
          <a:ln/>
        </p:spPr>
        <p:txBody>
          <a:bodyPr/>
          <a:lstStyle>
            <a:lvl1pPr>
              <a:defRPr/>
            </a:lvl1pPr>
          </a:lstStyle>
          <a:p>
            <a:pPr>
              <a:defRPr/>
            </a:pPr>
            <a:endParaRPr lang="ru-RU"/>
          </a:p>
        </p:txBody>
      </p:sp>
      <p:sp>
        <p:nvSpPr>
          <p:cNvPr id="5" name="Rectangle 12"/>
          <p:cNvSpPr>
            <a:spLocks noGrp="1" noChangeArrowheads="1"/>
          </p:cNvSpPr>
          <p:nvPr>
            <p:ph type="ftr" sz="quarter" idx="11"/>
          </p:nvPr>
        </p:nvSpPr>
        <p:spPr>
          <a:ln/>
        </p:spPr>
        <p:txBody>
          <a:bodyPr/>
          <a:lstStyle>
            <a:lvl1pPr>
              <a:defRPr/>
            </a:lvl1pPr>
          </a:lstStyle>
          <a:p>
            <a:pPr>
              <a:defRPr/>
            </a:pPr>
            <a:endParaRPr lang="ru-RU"/>
          </a:p>
        </p:txBody>
      </p:sp>
      <p:sp>
        <p:nvSpPr>
          <p:cNvPr id="6" name="Rectangle 13"/>
          <p:cNvSpPr>
            <a:spLocks noGrp="1" noChangeArrowheads="1"/>
          </p:cNvSpPr>
          <p:nvPr>
            <p:ph type="sldNum" sz="quarter" idx="12"/>
          </p:nvPr>
        </p:nvSpPr>
        <p:spPr>
          <a:ln/>
        </p:spPr>
        <p:txBody>
          <a:bodyPr/>
          <a:lstStyle>
            <a:lvl1pPr>
              <a:defRPr/>
            </a:lvl1pPr>
          </a:lstStyle>
          <a:p>
            <a:pPr>
              <a:defRPr/>
            </a:pPr>
            <a:fld id="{C69382C9-3442-48AB-83FF-8E392E453161}"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11"/>
          <p:cNvSpPr>
            <a:spLocks noGrp="1" noChangeArrowheads="1"/>
          </p:cNvSpPr>
          <p:nvPr>
            <p:ph type="dt" sz="half" idx="10"/>
          </p:nvPr>
        </p:nvSpPr>
        <p:spPr>
          <a:ln/>
        </p:spPr>
        <p:txBody>
          <a:bodyPr/>
          <a:lstStyle>
            <a:lvl1pPr>
              <a:defRPr/>
            </a:lvl1pPr>
          </a:lstStyle>
          <a:p>
            <a:pPr>
              <a:defRPr/>
            </a:pPr>
            <a:endParaRPr lang="ru-RU"/>
          </a:p>
        </p:txBody>
      </p:sp>
      <p:sp>
        <p:nvSpPr>
          <p:cNvPr id="5" name="Rectangle 12"/>
          <p:cNvSpPr>
            <a:spLocks noGrp="1" noChangeArrowheads="1"/>
          </p:cNvSpPr>
          <p:nvPr>
            <p:ph type="ftr" sz="quarter" idx="11"/>
          </p:nvPr>
        </p:nvSpPr>
        <p:spPr>
          <a:ln/>
        </p:spPr>
        <p:txBody>
          <a:bodyPr/>
          <a:lstStyle>
            <a:lvl1pPr>
              <a:defRPr/>
            </a:lvl1pPr>
          </a:lstStyle>
          <a:p>
            <a:pPr>
              <a:defRPr/>
            </a:pPr>
            <a:endParaRPr lang="ru-RU"/>
          </a:p>
        </p:txBody>
      </p:sp>
      <p:sp>
        <p:nvSpPr>
          <p:cNvPr id="6" name="Rectangle 13"/>
          <p:cNvSpPr>
            <a:spLocks noGrp="1" noChangeArrowheads="1"/>
          </p:cNvSpPr>
          <p:nvPr>
            <p:ph type="sldNum" sz="quarter" idx="12"/>
          </p:nvPr>
        </p:nvSpPr>
        <p:spPr>
          <a:ln/>
        </p:spPr>
        <p:txBody>
          <a:bodyPr/>
          <a:lstStyle>
            <a:lvl1pPr>
              <a:defRPr/>
            </a:lvl1pPr>
          </a:lstStyle>
          <a:p>
            <a:pPr>
              <a:defRPr/>
            </a:pPr>
            <a:fld id="{3208493A-4493-430B-9C70-65202D0A342B}"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11"/>
          <p:cNvSpPr>
            <a:spLocks noGrp="1" noChangeArrowheads="1"/>
          </p:cNvSpPr>
          <p:nvPr>
            <p:ph type="dt" sz="half" idx="10"/>
          </p:nvPr>
        </p:nvSpPr>
        <p:spPr>
          <a:ln/>
        </p:spPr>
        <p:txBody>
          <a:bodyPr/>
          <a:lstStyle>
            <a:lvl1pPr>
              <a:defRPr/>
            </a:lvl1pPr>
          </a:lstStyle>
          <a:p>
            <a:pPr>
              <a:defRPr/>
            </a:pPr>
            <a:endParaRPr lang="ru-RU"/>
          </a:p>
        </p:txBody>
      </p:sp>
      <p:sp>
        <p:nvSpPr>
          <p:cNvPr id="5" name="Rectangle 12"/>
          <p:cNvSpPr>
            <a:spLocks noGrp="1" noChangeArrowheads="1"/>
          </p:cNvSpPr>
          <p:nvPr>
            <p:ph type="ftr" sz="quarter" idx="11"/>
          </p:nvPr>
        </p:nvSpPr>
        <p:spPr>
          <a:ln/>
        </p:spPr>
        <p:txBody>
          <a:bodyPr/>
          <a:lstStyle>
            <a:lvl1pPr>
              <a:defRPr/>
            </a:lvl1pPr>
          </a:lstStyle>
          <a:p>
            <a:pPr>
              <a:defRPr/>
            </a:pPr>
            <a:endParaRPr lang="ru-RU"/>
          </a:p>
        </p:txBody>
      </p:sp>
      <p:sp>
        <p:nvSpPr>
          <p:cNvPr id="6" name="Rectangle 13"/>
          <p:cNvSpPr>
            <a:spLocks noGrp="1" noChangeArrowheads="1"/>
          </p:cNvSpPr>
          <p:nvPr>
            <p:ph type="sldNum" sz="quarter" idx="12"/>
          </p:nvPr>
        </p:nvSpPr>
        <p:spPr>
          <a:ln/>
        </p:spPr>
        <p:txBody>
          <a:bodyPr/>
          <a:lstStyle>
            <a:lvl1pPr>
              <a:defRPr/>
            </a:lvl1pPr>
          </a:lstStyle>
          <a:p>
            <a:pPr>
              <a:defRPr/>
            </a:pPr>
            <a:fld id="{A25D2ACB-D285-4598-80AC-6234A8D894A6}"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11"/>
          <p:cNvSpPr>
            <a:spLocks noGrp="1" noChangeArrowheads="1"/>
          </p:cNvSpPr>
          <p:nvPr>
            <p:ph type="dt" sz="half" idx="10"/>
          </p:nvPr>
        </p:nvSpPr>
        <p:spPr>
          <a:ln/>
        </p:spPr>
        <p:txBody>
          <a:bodyPr/>
          <a:lstStyle>
            <a:lvl1pPr>
              <a:defRPr/>
            </a:lvl1pPr>
          </a:lstStyle>
          <a:p>
            <a:pPr>
              <a:defRPr/>
            </a:pPr>
            <a:endParaRPr lang="ru-RU"/>
          </a:p>
        </p:txBody>
      </p:sp>
      <p:sp>
        <p:nvSpPr>
          <p:cNvPr id="6" name="Rectangle 12"/>
          <p:cNvSpPr>
            <a:spLocks noGrp="1" noChangeArrowheads="1"/>
          </p:cNvSpPr>
          <p:nvPr>
            <p:ph type="ftr" sz="quarter" idx="11"/>
          </p:nvPr>
        </p:nvSpPr>
        <p:spPr>
          <a:ln/>
        </p:spPr>
        <p:txBody>
          <a:bodyPr/>
          <a:lstStyle>
            <a:lvl1pPr>
              <a:defRPr/>
            </a:lvl1pPr>
          </a:lstStyle>
          <a:p>
            <a:pPr>
              <a:defRPr/>
            </a:pPr>
            <a:endParaRPr lang="ru-RU"/>
          </a:p>
        </p:txBody>
      </p:sp>
      <p:sp>
        <p:nvSpPr>
          <p:cNvPr id="7" name="Rectangle 13"/>
          <p:cNvSpPr>
            <a:spLocks noGrp="1" noChangeArrowheads="1"/>
          </p:cNvSpPr>
          <p:nvPr>
            <p:ph type="sldNum" sz="quarter" idx="12"/>
          </p:nvPr>
        </p:nvSpPr>
        <p:spPr>
          <a:ln/>
        </p:spPr>
        <p:txBody>
          <a:bodyPr/>
          <a:lstStyle>
            <a:lvl1pPr>
              <a:defRPr/>
            </a:lvl1pPr>
          </a:lstStyle>
          <a:p>
            <a:pPr>
              <a:defRPr/>
            </a:pPr>
            <a:fld id="{769CF20A-CF98-473A-ABB7-E40DBCF24FE6}"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11"/>
          <p:cNvSpPr>
            <a:spLocks noGrp="1" noChangeArrowheads="1"/>
          </p:cNvSpPr>
          <p:nvPr>
            <p:ph type="dt" sz="half" idx="10"/>
          </p:nvPr>
        </p:nvSpPr>
        <p:spPr>
          <a:ln/>
        </p:spPr>
        <p:txBody>
          <a:bodyPr/>
          <a:lstStyle>
            <a:lvl1pPr>
              <a:defRPr/>
            </a:lvl1pPr>
          </a:lstStyle>
          <a:p>
            <a:pPr>
              <a:defRPr/>
            </a:pPr>
            <a:endParaRPr lang="ru-RU"/>
          </a:p>
        </p:txBody>
      </p:sp>
      <p:sp>
        <p:nvSpPr>
          <p:cNvPr id="8" name="Rectangle 12"/>
          <p:cNvSpPr>
            <a:spLocks noGrp="1" noChangeArrowheads="1"/>
          </p:cNvSpPr>
          <p:nvPr>
            <p:ph type="ftr" sz="quarter" idx="11"/>
          </p:nvPr>
        </p:nvSpPr>
        <p:spPr>
          <a:ln/>
        </p:spPr>
        <p:txBody>
          <a:bodyPr/>
          <a:lstStyle>
            <a:lvl1pPr>
              <a:defRPr/>
            </a:lvl1pPr>
          </a:lstStyle>
          <a:p>
            <a:pPr>
              <a:defRPr/>
            </a:pPr>
            <a:endParaRPr lang="ru-RU"/>
          </a:p>
        </p:txBody>
      </p:sp>
      <p:sp>
        <p:nvSpPr>
          <p:cNvPr id="9" name="Rectangle 13"/>
          <p:cNvSpPr>
            <a:spLocks noGrp="1" noChangeArrowheads="1"/>
          </p:cNvSpPr>
          <p:nvPr>
            <p:ph type="sldNum" sz="quarter" idx="12"/>
          </p:nvPr>
        </p:nvSpPr>
        <p:spPr>
          <a:ln/>
        </p:spPr>
        <p:txBody>
          <a:bodyPr/>
          <a:lstStyle>
            <a:lvl1pPr>
              <a:defRPr/>
            </a:lvl1pPr>
          </a:lstStyle>
          <a:p>
            <a:pPr>
              <a:defRPr/>
            </a:pPr>
            <a:fld id="{06E2774D-6E04-426C-AEFC-12560838AB40}"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11"/>
          <p:cNvSpPr>
            <a:spLocks noGrp="1" noChangeArrowheads="1"/>
          </p:cNvSpPr>
          <p:nvPr>
            <p:ph type="dt" sz="half" idx="10"/>
          </p:nvPr>
        </p:nvSpPr>
        <p:spPr>
          <a:ln/>
        </p:spPr>
        <p:txBody>
          <a:bodyPr/>
          <a:lstStyle>
            <a:lvl1pPr>
              <a:defRPr/>
            </a:lvl1pPr>
          </a:lstStyle>
          <a:p>
            <a:pPr>
              <a:defRPr/>
            </a:pPr>
            <a:endParaRPr lang="ru-RU"/>
          </a:p>
        </p:txBody>
      </p:sp>
      <p:sp>
        <p:nvSpPr>
          <p:cNvPr id="4" name="Rectangle 12"/>
          <p:cNvSpPr>
            <a:spLocks noGrp="1" noChangeArrowheads="1"/>
          </p:cNvSpPr>
          <p:nvPr>
            <p:ph type="ftr" sz="quarter" idx="11"/>
          </p:nvPr>
        </p:nvSpPr>
        <p:spPr>
          <a:ln/>
        </p:spPr>
        <p:txBody>
          <a:bodyPr/>
          <a:lstStyle>
            <a:lvl1pPr>
              <a:defRPr/>
            </a:lvl1pPr>
          </a:lstStyle>
          <a:p>
            <a:pPr>
              <a:defRPr/>
            </a:pPr>
            <a:endParaRPr lang="ru-RU"/>
          </a:p>
        </p:txBody>
      </p:sp>
      <p:sp>
        <p:nvSpPr>
          <p:cNvPr id="5" name="Rectangle 13"/>
          <p:cNvSpPr>
            <a:spLocks noGrp="1" noChangeArrowheads="1"/>
          </p:cNvSpPr>
          <p:nvPr>
            <p:ph type="sldNum" sz="quarter" idx="12"/>
          </p:nvPr>
        </p:nvSpPr>
        <p:spPr>
          <a:ln/>
        </p:spPr>
        <p:txBody>
          <a:bodyPr/>
          <a:lstStyle>
            <a:lvl1pPr>
              <a:defRPr/>
            </a:lvl1pPr>
          </a:lstStyle>
          <a:p>
            <a:pPr>
              <a:defRPr/>
            </a:pPr>
            <a:fld id="{FFE24D9C-C09F-4EE1-8D8C-D7A1F40F6C40}"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endParaRPr lang="ru-RU"/>
          </a:p>
        </p:txBody>
      </p:sp>
      <p:sp>
        <p:nvSpPr>
          <p:cNvPr id="3" name="Rectangle 12"/>
          <p:cNvSpPr>
            <a:spLocks noGrp="1" noChangeArrowheads="1"/>
          </p:cNvSpPr>
          <p:nvPr>
            <p:ph type="ftr" sz="quarter" idx="11"/>
          </p:nvPr>
        </p:nvSpPr>
        <p:spPr>
          <a:ln/>
        </p:spPr>
        <p:txBody>
          <a:bodyPr/>
          <a:lstStyle>
            <a:lvl1pPr>
              <a:defRPr/>
            </a:lvl1pPr>
          </a:lstStyle>
          <a:p>
            <a:pPr>
              <a:defRPr/>
            </a:pPr>
            <a:endParaRPr lang="ru-RU"/>
          </a:p>
        </p:txBody>
      </p:sp>
      <p:sp>
        <p:nvSpPr>
          <p:cNvPr id="4" name="Rectangle 13"/>
          <p:cNvSpPr>
            <a:spLocks noGrp="1" noChangeArrowheads="1"/>
          </p:cNvSpPr>
          <p:nvPr>
            <p:ph type="sldNum" sz="quarter" idx="12"/>
          </p:nvPr>
        </p:nvSpPr>
        <p:spPr>
          <a:ln/>
        </p:spPr>
        <p:txBody>
          <a:bodyPr/>
          <a:lstStyle>
            <a:lvl1pPr>
              <a:defRPr/>
            </a:lvl1pPr>
          </a:lstStyle>
          <a:p>
            <a:pPr>
              <a:defRPr/>
            </a:pPr>
            <a:fld id="{7E471C75-7754-4E81-AE12-0EC978E8F6F3}"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11"/>
          <p:cNvSpPr>
            <a:spLocks noGrp="1" noChangeArrowheads="1"/>
          </p:cNvSpPr>
          <p:nvPr>
            <p:ph type="dt" sz="half" idx="10"/>
          </p:nvPr>
        </p:nvSpPr>
        <p:spPr>
          <a:ln/>
        </p:spPr>
        <p:txBody>
          <a:bodyPr/>
          <a:lstStyle>
            <a:lvl1pPr>
              <a:defRPr/>
            </a:lvl1pPr>
          </a:lstStyle>
          <a:p>
            <a:pPr>
              <a:defRPr/>
            </a:pPr>
            <a:endParaRPr lang="ru-RU"/>
          </a:p>
        </p:txBody>
      </p:sp>
      <p:sp>
        <p:nvSpPr>
          <p:cNvPr id="6" name="Rectangle 12"/>
          <p:cNvSpPr>
            <a:spLocks noGrp="1" noChangeArrowheads="1"/>
          </p:cNvSpPr>
          <p:nvPr>
            <p:ph type="ftr" sz="quarter" idx="11"/>
          </p:nvPr>
        </p:nvSpPr>
        <p:spPr>
          <a:ln/>
        </p:spPr>
        <p:txBody>
          <a:bodyPr/>
          <a:lstStyle>
            <a:lvl1pPr>
              <a:defRPr/>
            </a:lvl1pPr>
          </a:lstStyle>
          <a:p>
            <a:pPr>
              <a:defRPr/>
            </a:pPr>
            <a:endParaRPr lang="ru-RU"/>
          </a:p>
        </p:txBody>
      </p:sp>
      <p:sp>
        <p:nvSpPr>
          <p:cNvPr id="7" name="Rectangle 13"/>
          <p:cNvSpPr>
            <a:spLocks noGrp="1" noChangeArrowheads="1"/>
          </p:cNvSpPr>
          <p:nvPr>
            <p:ph type="sldNum" sz="quarter" idx="12"/>
          </p:nvPr>
        </p:nvSpPr>
        <p:spPr>
          <a:ln/>
        </p:spPr>
        <p:txBody>
          <a:bodyPr/>
          <a:lstStyle>
            <a:lvl1pPr>
              <a:defRPr/>
            </a:lvl1pPr>
          </a:lstStyle>
          <a:p>
            <a:pPr>
              <a:defRPr/>
            </a:pPr>
            <a:fld id="{0FD37E7A-C072-42EE-80A2-030A3D96F584}"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11"/>
          <p:cNvSpPr>
            <a:spLocks noGrp="1" noChangeArrowheads="1"/>
          </p:cNvSpPr>
          <p:nvPr>
            <p:ph type="dt" sz="half" idx="10"/>
          </p:nvPr>
        </p:nvSpPr>
        <p:spPr>
          <a:ln/>
        </p:spPr>
        <p:txBody>
          <a:bodyPr/>
          <a:lstStyle>
            <a:lvl1pPr>
              <a:defRPr/>
            </a:lvl1pPr>
          </a:lstStyle>
          <a:p>
            <a:pPr>
              <a:defRPr/>
            </a:pPr>
            <a:endParaRPr lang="ru-RU"/>
          </a:p>
        </p:txBody>
      </p:sp>
      <p:sp>
        <p:nvSpPr>
          <p:cNvPr id="6" name="Rectangle 12"/>
          <p:cNvSpPr>
            <a:spLocks noGrp="1" noChangeArrowheads="1"/>
          </p:cNvSpPr>
          <p:nvPr>
            <p:ph type="ftr" sz="quarter" idx="11"/>
          </p:nvPr>
        </p:nvSpPr>
        <p:spPr>
          <a:ln/>
        </p:spPr>
        <p:txBody>
          <a:bodyPr/>
          <a:lstStyle>
            <a:lvl1pPr>
              <a:defRPr/>
            </a:lvl1pPr>
          </a:lstStyle>
          <a:p>
            <a:pPr>
              <a:defRPr/>
            </a:pPr>
            <a:endParaRPr lang="ru-RU"/>
          </a:p>
        </p:txBody>
      </p:sp>
      <p:sp>
        <p:nvSpPr>
          <p:cNvPr id="7" name="Rectangle 13"/>
          <p:cNvSpPr>
            <a:spLocks noGrp="1" noChangeArrowheads="1"/>
          </p:cNvSpPr>
          <p:nvPr>
            <p:ph type="sldNum" sz="quarter" idx="12"/>
          </p:nvPr>
        </p:nvSpPr>
        <p:spPr>
          <a:ln/>
        </p:spPr>
        <p:txBody>
          <a:bodyPr/>
          <a:lstStyle>
            <a:lvl1pPr>
              <a:defRPr/>
            </a:lvl1pPr>
          </a:lstStyle>
          <a:p>
            <a:pPr>
              <a:defRPr/>
            </a:pPr>
            <a:fld id="{B386518B-DF81-4827-84BE-27F2419F8838}"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ChangeArrowheads="1"/>
          </p:cNvSpPr>
          <p:nvPr/>
        </p:nvSpPr>
        <p:spPr bwMode="ltGray">
          <a:xfrm>
            <a:off x="417513" y="1098550"/>
            <a:ext cx="438150" cy="474663"/>
          </a:xfrm>
          <a:prstGeom prst="rect">
            <a:avLst/>
          </a:prstGeom>
          <a:solidFill>
            <a:schemeClr val="accent2"/>
          </a:solidFill>
          <a:ln w="9525">
            <a:noFill/>
            <a:miter lim="800000"/>
            <a:headEnd/>
            <a:tailEnd/>
          </a:ln>
          <a:effectLst/>
        </p:spPr>
        <p:txBody>
          <a:bodyPr wrap="none" anchor="ctr"/>
          <a:lstStyle/>
          <a:p>
            <a:pPr algn="ctr">
              <a:defRPr/>
            </a:pPr>
            <a:endParaRPr kumimoji="1" lang="ru-RU" sz="2400"/>
          </a:p>
        </p:txBody>
      </p:sp>
      <p:sp>
        <p:nvSpPr>
          <p:cNvPr id="29699" name="Rectangle 3"/>
          <p:cNvSpPr>
            <a:spLocks noChangeArrowheads="1"/>
          </p:cNvSpPr>
          <p:nvPr/>
        </p:nvSpPr>
        <p:spPr bwMode="ltGray">
          <a:xfrm>
            <a:off x="800100" y="1098550"/>
            <a:ext cx="328613" cy="474663"/>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lgn="ctr">
              <a:defRPr/>
            </a:pPr>
            <a:endParaRPr kumimoji="1" lang="ru-RU" sz="2400"/>
          </a:p>
        </p:txBody>
      </p:sp>
      <p:sp>
        <p:nvSpPr>
          <p:cNvPr id="29700" name="Rectangle 4"/>
          <p:cNvSpPr>
            <a:spLocks noChangeArrowheads="1"/>
          </p:cNvSpPr>
          <p:nvPr/>
        </p:nvSpPr>
        <p:spPr bwMode="ltGray">
          <a:xfrm>
            <a:off x="541338" y="1520825"/>
            <a:ext cx="422275" cy="474663"/>
          </a:xfrm>
          <a:prstGeom prst="rect">
            <a:avLst/>
          </a:prstGeom>
          <a:solidFill>
            <a:schemeClr val="folHlink"/>
          </a:solidFill>
          <a:ln w="9525">
            <a:noFill/>
            <a:miter lim="800000"/>
            <a:headEnd/>
            <a:tailEnd/>
          </a:ln>
          <a:effectLst/>
        </p:spPr>
        <p:txBody>
          <a:bodyPr wrap="none" anchor="ctr"/>
          <a:lstStyle/>
          <a:p>
            <a:pPr algn="ctr">
              <a:defRPr/>
            </a:pPr>
            <a:endParaRPr kumimoji="1" lang="ru-RU" sz="2400"/>
          </a:p>
        </p:txBody>
      </p:sp>
      <p:sp>
        <p:nvSpPr>
          <p:cNvPr id="29701" name="Rectangle 5"/>
          <p:cNvSpPr>
            <a:spLocks noChangeArrowheads="1"/>
          </p:cNvSpPr>
          <p:nvPr/>
        </p:nvSpPr>
        <p:spPr bwMode="ltGray">
          <a:xfrm>
            <a:off x="911225" y="1520825"/>
            <a:ext cx="368300" cy="474663"/>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defRPr/>
            </a:pPr>
            <a:endParaRPr kumimoji="1" lang="ru-RU" sz="2400"/>
          </a:p>
        </p:txBody>
      </p:sp>
      <p:sp>
        <p:nvSpPr>
          <p:cNvPr id="29702" name="Rectangle 6"/>
          <p:cNvSpPr>
            <a:spLocks noChangeArrowheads="1"/>
          </p:cNvSpPr>
          <p:nvPr/>
        </p:nvSpPr>
        <p:spPr bwMode="ltGray">
          <a:xfrm>
            <a:off x="127000" y="1447800"/>
            <a:ext cx="560388" cy="422275"/>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lgn="ctr">
              <a:defRPr/>
            </a:pPr>
            <a:endParaRPr kumimoji="1" lang="ru-RU" sz="2400"/>
          </a:p>
        </p:txBody>
      </p:sp>
      <p:sp>
        <p:nvSpPr>
          <p:cNvPr id="29703" name="Rectangle 7"/>
          <p:cNvSpPr>
            <a:spLocks noChangeArrowheads="1"/>
          </p:cNvSpPr>
          <p:nvPr/>
        </p:nvSpPr>
        <p:spPr bwMode="gray">
          <a:xfrm>
            <a:off x="762000" y="990600"/>
            <a:ext cx="31750" cy="1052513"/>
          </a:xfrm>
          <a:prstGeom prst="rect">
            <a:avLst/>
          </a:prstGeom>
          <a:solidFill>
            <a:schemeClr val="bg2"/>
          </a:solidFill>
          <a:ln w="9525">
            <a:noFill/>
            <a:miter lim="800000"/>
            <a:headEnd/>
            <a:tailEnd/>
          </a:ln>
          <a:effectLst/>
        </p:spPr>
        <p:txBody>
          <a:bodyPr wrap="none" anchor="ctr"/>
          <a:lstStyle/>
          <a:p>
            <a:pPr algn="ctr">
              <a:defRPr/>
            </a:pPr>
            <a:endParaRPr kumimoji="1" lang="ru-RU" sz="2400"/>
          </a:p>
        </p:txBody>
      </p:sp>
      <p:sp>
        <p:nvSpPr>
          <p:cNvPr id="29704" name="Rectangle 8"/>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lgn="ctr">
              <a:defRPr/>
            </a:pPr>
            <a:endParaRPr kumimoji="1" lang="ru-RU" sz="2400"/>
          </a:p>
        </p:txBody>
      </p:sp>
      <p:sp>
        <p:nvSpPr>
          <p:cNvPr id="1033" name="Rectangle 9"/>
          <p:cNvSpPr>
            <a:spLocks noGrp="1" noChangeArrowheads="1"/>
          </p:cNvSpPr>
          <p:nvPr>
            <p:ph type="title"/>
          </p:nvPr>
        </p:nvSpPr>
        <p:spPr bwMode="auto">
          <a:xfrm>
            <a:off x="1150938" y="214313"/>
            <a:ext cx="7793037" cy="146208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ru-RU" smtClean="0"/>
              <a:t>Образец заголовка</a:t>
            </a:r>
          </a:p>
        </p:txBody>
      </p:sp>
      <p:sp>
        <p:nvSpPr>
          <p:cNvPr id="1034" name="Rectangle 10"/>
          <p:cNvSpPr>
            <a:spLocks noGrp="1" noChangeArrowheads="1"/>
          </p:cNvSpPr>
          <p:nvPr>
            <p:ph type="body" idx="1"/>
          </p:nvPr>
        </p:nvSpPr>
        <p:spPr bwMode="auto">
          <a:xfrm>
            <a:off x="1182688" y="2017713"/>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29707" name="Rectangle 11"/>
          <p:cNvSpPr>
            <a:spLocks noGrp="1" noChangeArrowheads="1"/>
          </p:cNvSpPr>
          <p:nvPr>
            <p:ph type="dt" sz="half" idx="2"/>
          </p:nvPr>
        </p:nvSpPr>
        <p:spPr bwMode="auto">
          <a:xfrm>
            <a:off x="1162050" y="62436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lvl1pPr>
          </a:lstStyle>
          <a:p>
            <a:pPr>
              <a:defRPr/>
            </a:pPr>
            <a:endParaRPr lang="ru-RU"/>
          </a:p>
        </p:txBody>
      </p:sp>
      <p:sp>
        <p:nvSpPr>
          <p:cNvPr id="29708" name="Rectangle 12"/>
          <p:cNvSpPr>
            <a:spLocks noGrp="1" noChangeArrowheads="1"/>
          </p:cNvSpPr>
          <p:nvPr>
            <p:ph type="ftr" sz="quarter" idx="3"/>
          </p:nvPr>
        </p:nvSpPr>
        <p:spPr bwMode="auto">
          <a:xfrm>
            <a:off x="3657600" y="62436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lvl1pPr>
          </a:lstStyle>
          <a:p>
            <a:pPr>
              <a:defRPr/>
            </a:pPr>
            <a:endParaRPr lang="ru-RU"/>
          </a:p>
        </p:txBody>
      </p:sp>
      <p:sp>
        <p:nvSpPr>
          <p:cNvPr id="29709" name="Rectangle 13"/>
          <p:cNvSpPr>
            <a:spLocks noGrp="1" noChangeArrowheads="1"/>
          </p:cNvSpPr>
          <p:nvPr>
            <p:ph type="sldNum" sz="quarter" idx="4"/>
          </p:nvPr>
        </p:nvSpPr>
        <p:spPr bwMode="auto">
          <a:xfrm>
            <a:off x="7042150" y="62436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vl1pPr>
          </a:lstStyle>
          <a:p>
            <a:pPr>
              <a:defRPr/>
            </a:pPr>
            <a:fld id="{A6ED3235-5A77-4C7B-94EC-D6867B35894C}"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718"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 id="2147483717" r:id="rId12"/>
  </p:sldLayoutIdLst>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itchFamily="34" charset="0"/>
        </a:defRPr>
      </a:lvl2pPr>
      <a:lvl3pPr algn="l" rtl="0" eaLnBrk="0" fontAlgn="base" hangingPunct="0">
        <a:spcBef>
          <a:spcPct val="0"/>
        </a:spcBef>
        <a:spcAft>
          <a:spcPct val="0"/>
        </a:spcAft>
        <a:defRPr sz="4400">
          <a:solidFill>
            <a:schemeClr val="tx2"/>
          </a:solidFill>
          <a:latin typeface="Tahoma" pitchFamily="34" charset="0"/>
        </a:defRPr>
      </a:lvl3pPr>
      <a:lvl4pPr algn="l" rtl="0" eaLnBrk="0" fontAlgn="base" hangingPunct="0">
        <a:spcBef>
          <a:spcPct val="0"/>
        </a:spcBef>
        <a:spcAft>
          <a:spcPct val="0"/>
        </a:spcAft>
        <a:defRPr sz="4400">
          <a:solidFill>
            <a:schemeClr val="tx2"/>
          </a:solidFill>
          <a:latin typeface="Tahoma" pitchFamily="34" charset="0"/>
        </a:defRPr>
      </a:lvl4pPr>
      <a:lvl5pPr algn="l" rtl="0" eaLnBrk="0" fontAlgn="base" hangingPunct="0">
        <a:spcBef>
          <a:spcPct val="0"/>
        </a:spcBef>
        <a:spcAft>
          <a:spcPct val="0"/>
        </a:spcAft>
        <a:defRPr sz="4400">
          <a:solidFill>
            <a:schemeClr val="tx2"/>
          </a:solidFill>
          <a:latin typeface="Tahoma" pitchFamily="34" charset="0"/>
        </a:defRPr>
      </a:lvl5pPr>
      <a:lvl6pPr marL="457200" algn="l" rtl="0" fontAlgn="base">
        <a:spcBef>
          <a:spcPct val="0"/>
        </a:spcBef>
        <a:spcAft>
          <a:spcPct val="0"/>
        </a:spcAft>
        <a:defRPr sz="4400">
          <a:solidFill>
            <a:schemeClr val="tx2"/>
          </a:solidFill>
          <a:latin typeface="Tahoma" pitchFamily="34" charset="0"/>
        </a:defRPr>
      </a:lvl6pPr>
      <a:lvl7pPr marL="914400" algn="l" rtl="0" fontAlgn="base">
        <a:spcBef>
          <a:spcPct val="0"/>
        </a:spcBef>
        <a:spcAft>
          <a:spcPct val="0"/>
        </a:spcAft>
        <a:defRPr sz="4400">
          <a:solidFill>
            <a:schemeClr val="tx2"/>
          </a:solidFill>
          <a:latin typeface="Tahoma" pitchFamily="34" charset="0"/>
        </a:defRPr>
      </a:lvl7pPr>
      <a:lvl8pPr marL="1371600" algn="l" rtl="0" fontAlgn="base">
        <a:spcBef>
          <a:spcPct val="0"/>
        </a:spcBef>
        <a:spcAft>
          <a:spcPct val="0"/>
        </a:spcAft>
        <a:defRPr sz="4400">
          <a:solidFill>
            <a:schemeClr val="tx2"/>
          </a:solidFill>
          <a:latin typeface="Tahoma" pitchFamily="34" charset="0"/>
        </a:defRPr>
      </a:lvl8pPr>
      <a:lvl9pPr marL="1828800" algn="l" rtl="0" fontAlgn="base">
        <a:spcBef>
          <a:spcPct val="0"/>
        </a:spcBef>
        <a:spcAft>
          <a:spcPct val="0"/>
        </a:spcAft>
        <a:defRPr sz="44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pPr algn="ctr"/>
            <a:r>
              <a:rPr lang="ru-RU" sz="3200" b="1" dirty="0" smtClean="0"/>
              <a:t>Совещание </a:t>
            </a:r>
            <a:br>
              <a:rPr lang="ru-RU" sz="3200" b="1" dirty="0" smtClean="0"/>
            </a:br>
            <a:r>
              <a:rPr lang="ru-RU" sz="3200" b="1" dirty="0" smtClean="0"/>
              <a:t>заместителей директоров</a:t>
            </a:r>
            <a:br>
              <a:rPr lang="ru-RU" sz="3200" b="1" dirty="0" smtClean="0"/>
            </a:br>
            <a:r>
              <a:rPr lang="ru-RU" sz="3200" b="1" dirty="0" smtClean="0"/>
              <a:t> по учебной работе</a:t>
            </a:r>
            <a:endParaRPr lang="ru-RU" sz="3200" b="1" dirty="0"/>
          </a:p>
        </p:txBody>
      </p:sp>
      <p:sp>
        <p:nvSpPr>
          <p:cNvPr id="3" name="Подзаголовок 2"/>
          <p:cNvSpPr>
            <a:spLocks noGrp="1"/>
          </p:cNvSpPr>
          <p:nvPr>
            <p:ph type="subTitle" idx="1"/>
          </p:nvPr>
        </p:nvSpPr>
        <p:spPr/>
        <p:txBody>
          <a:bodyPr/>
          <a:lstStyle/>
          <a:p>
            <a:r>
              <a:rPr lang="ru-RU" dirty="0" smtClean="0"/>
              <a:t>Обучающиеся с ОВЗ в образовательном пространстве </a:t>
            </a:r>
            <a:r>
              <a:rPr lang="ru-RU" dirty="0" err="1" smtClean="0"/>
              <a:t>г.Казани</a:t>
            </a:r>
            <a:endParaRPr lang="ru-RU" dirty="0" smtClean="0"/>
          </a:p>
          <a:p>
            <a:r>
              <a:rPr lang="ru-RU" sz="2400" b="1" dirty="0" err="1" smtClean="0"/>
              <a:t>В.А.Афонская</a:t>
            </a:r>
            <a:r>
              <a:rPr lang="ru-RU" sz="2400" b="1" dirty="0" smtClean="0"/>
              <a:t>, заместитель начальника Управления образования </a:t>
            </a:r>
            <a:endParaRPr lang="ru-RU" sz="2400" b="1" dirty="0"/>
          </a:p>
        </p:txBody>
      </p:sp>
    </p:spTree>
    <p:extLst>
      <p:ext uri="{BB962C8B-B14F-4D97-AF65-F5344CB8AC3E}">
        <p14:creationId xmlns:p14="http://schemas.microsoft.com/office/powerpoint/2010/main" val="11163165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ru-RU" altLang="ru-RU" sz="3200" b="1" smtClean="0">
                <a:solidFill>
                  <a:srgbClr val="000000"/>
                </a:solidFill>
                <a:latin typeface="Times New Roman" pitchFamily="18" charset="0"/>
                <a:ea typeface="Calibri" pitchFamily="34" charset="0"/>
                <a:cs typeface="Times New Roman" pitchFamily="18" charset="0"/>
              </a:rPr>
              <a:t>Статья 58. Промежуточная аттестация обучающихся</a:t>
            </a:r>
          </a:p>
        </p:txBody>
      </p:sp>
      <p:sp>
        <p:nvSpPr>
          <p:cNvPr id="14339" name="Rectangle 3"/>
          <p:cNvSpPr>
            <a:spLocks noGrp="1" noChangeArrowheads="1"/>
          </p:cNvSpPr>
          <p:nvPr>
            <p:ph type="body" idx="1"/>
          </p:nvPr>
        </p:nvSpPr>
        <p:spPr/>
        <p:txBody>
          <a:bodyPr/>
          <a:lstStyle/>
          <a:p>
            <a:pPr algn="just">
              <a:lnSpc>
                <a:spcPct val="80000"/>
              </a:lnSpc>
            </a:pPr>
            <a:r>
              <a:rPr lang="ru-RU" altLang="ru-RU" sz="2400" smtClean="0"/>
              <a:t>9. Обучающиеся в образовательной организации по образовательным программам начального общего, основного общего и среднего общего образования, не ликвидировавшие в установленные сроки академической задолженности с момента ее образования, по усмотрению их родителей (законных представителей) оставляются на повторное обучение, переводятся на обучение </a:t>
            </a:r>
            <a:r>
              <a:rPr lang="ru-RU" altLang="ru-RU" sz="2400" b="1" smtClean="0"/>
              <a:t>по адаптированным образовательным программам </a:t>
            </a:r>
            <a:r>
              <a:rPr lang="ru-RU" altLang="ru-RU" sz="2400" smtClean="0"/>
              <a:t>в соответствии с рекомендациями психолого-медико-педагогической комиссии либо на обучение по индивидуальному учебному плану.</a:t>
            </a:r>
          </a:p>
        </p:txBody>
      </p:sp>
    </p:spTree>
    <p:extLst>
      <p:ext uri="{BB962C8B-B14F-4D97-AF65-F5344CB8AC3E}">
        <p14:creationId xmlns:p14="http://schemas.microsoft.com/office/powerpoint/2010/main" val="5396032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ru-RU" altLang="ru-RU" sz="2800" b="1" smtClean="0">
                <a:latin typeface="Times New Roman" pitchFamily="18" charset="0"/>
              </a:rPr>
              <a:t>Статья 60. Документы об образовании и (или) о квалификации. Документы об обучении</a:t>
            </a:r>
          </a:p>
        </p:txBody>
      </p:sp>
      <p:sp>
        <p:nvSpPr>
          <p:cNvPr id="15363" name="Rectangle 3"/>
          <p:cNvSpPr>
            <a:spLocks noGrp="1" noChangeArrowheads="1"/>
          </p:cNvSpPr>
          <p:nvPr>
            <p:ph type="body" idx="1"/>
          </p:nvPr>
        </p:nvSpPr>
        <p:spPr/>
        <p:txBody>
          <a:bodyPr/>
          <a:lstStyle/>
          <a:p>
            <a:pPr algn="just">
              <a:lnSpc>
                <a:spcPct val="90000"/>
              </a:lnSpc>
            </a:pPr>
            <a:r>
              <a:rPr lang="ru-RU" altLang="ru-RU" sz="2400" smtClean="0"/>
              <a:t>13. Лицам с ограниченными возможностями здоровья (с различными формами умственной отсталости), не имеющим основного общего и среднего общего образования и обучавшимся </a:t>
            </a:r>
            <a:r>
              <a:rPr lang="ru-RU" altLang="ru-RU" sz="2400" b="1" smtClean="0"/>
              <a:t>по адаптированным основным общеобразовательным программам</a:t>
            </a:r>
            <a:r>
              <a:rPr lang="ru-RU" altLang="ru-RU" sz="2400" smtClean="0"/>
              <a:t>, выдается свидетельство об обучении по образцу и в порядке, которые устанавливаются федеральным органом исполнительной власти, осуществляющим функции по выработке государственной политики и нормативно-правовому регулированию в сфере образования.</a:t>
            </a:r>
          </a:p>
        </p:txBody>
      </p:sp>
    </p:spTree>
    <p:extLst>
      <p:ext uri="{BB962C8B-B14F-4D97-AF65-F5344CB8AC3E}">
        <p14:creationId xmlns:p14="http://schemas.microsoft.com/office/powerpoint/2010/main" val="8127128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1150938" y="214313"/>
            <a:ext cx="7793037" cy="1054100"/>
          </a:xfrm>
        </p:spPr>
        <p:txBody>
          <a:bodyPr/>
          <a:lstStyle/>
          <a:p>
            <a:pPr eaLnBrk="1" hangingPunct="1"/>
            <a:r>
              <a:rPr lang="ru-RU" sz="2400" b="1" smtClean="0">
                <a:latin typeface="Times New Roman" pitchFamily="18" charset="0"/>
              </a:rPr>
              <a:t>Статья 79. Организация получения образования обучающимися с ограниченными возможностями здоровья</a:t>
            </a:r>
          </a:p>
        </p:txBody>
      </p:sp>
      <p:sp>
        <p:nvSpPr>
          <p:cNvPr id="9219" name="Rectangle 3"/>
          <p:cNvSpPr>
            <a:spLocks noGrp="1" noChangeArrowheads="1"/>
          </p:cNvSpPr>
          <p:nvPr>
            <p:ph type="body" idx="1"/>
          </p:nvPr>
        </p:nvSpPr>
        <p:spPr>
          <a:xfrm>
            <a:off x="1182688" y="1484313"/>
            <a:ext cx="7772400" cy="4648200"/>
          </a:xfrm>
        </p:spPr>
        <p:txBody>
          <a:bodyPr/>
          <a:lstStyle/>
          <a:p>
            <a:pPr eaLnBrk="1" hangingPunct="1">
              <a:lnSpc>
                <a:spcPct val="80000"/>
              </a:lnSpc>
            </a:pPr>
            <a:r>
              <a:rPr lang="ru-RU" sz="2400" dirty="0" smtClean="0">
                <a:latin typeface="Times New Roman" pitchFamily="18" charset="0"/>
              </a:rPr>
              <a:t>1. Содержание образования и условия организации обучения и воспитания обучающихся с ограниченными возможностями здоровья определяются </a:t>
            </a:r>
            <a:r>
              <a:rPr lang="ru-RU" sz="2400" b="1" dirty="0" smtClean="0">
                <a:latin typeface="Times New Roman" pitchFamily="18" charset="0"/>
              </a:rPr>
              <a:t>адаптированной образовательной программой,</a:t>
            </a:r>
            <a:r>
              <a:rPr lang="ru-RU" sz="2400" dirty="0" smtClean="0">
                <a:latin typeface="Times New Roman" pitchFamily="18" charset="0"/>
              </a:rPr>
              <a:t> а для инвалидов также в соответствии с </a:t>
            </a:r>
            <a:r>
              <a:rPr lang="ru-RU" sz="2400" b="1" dirty="0" smtClean="0">
                <a:latin typeface="Times New Roman" pitchFamily="18" charset="0"/>
              </a:rPr>
              <a:t>индивидуальной программой реабилитации инвалида</a:t>
            </a:r>
            <a:r>
              <a:rPr lang="ru-RU" sz="2400" dirty="0" smtClean="0">
                <a:latin typeface="Times New Roman" pitchFamily="18" charset="0"/>
              </a:rPr>
              <a:t>.</a:t>
            </a:r>
          </a:p>
          <a:p>
            <a:pPr eaLnBrk="1" hangingPunct="1">
              <a:lnSpc>
                <a:spcPct val="80000"/>
              </a:lnSpc>
            </a:pPr>
            <a:r>
              <a:rPr lang="ru-RU" sz="2400" dirty="0" smtClean="0">
                <a:latin typeface="Times New Roman" pitchFamily="18" charset="0"/>
              </a:rPr>
              <a:t>2. Общее образование обучающихся с ограниченными возможностями здоровья </a:t>
            </a:r>
            <a:r>
              <a:rPr lang="ru-RU" sz="2400" b="1" dirty="0" smtClean="0">
                <a:latin typeface="Times New Roman" pitchFamily="18" charset="0"/>
              </a:rPr>
              <a:t>осуществляется в организациях</a:t>
            </a:r>
            <a:r>
              <a:rPr lang="ru-RU" sz="2400" dirty="0" smtClean="0">
                <a:latin typeface="Times New Roman" pitchFamily="18" charset="0"/>
              </a:rPr>
              <a:t>, осуществляющих образовательную деятельность </a:t>
            </a:r>
            <a:r>
              <a:rPr lang="ru-RU" sz="2400" b="1" dirty="0" smtClean="0">
                <a:latin typeface="Times New Roman" pitchFamily="18" charset="0"/>
              </a:rPr>
              <a:t>по адаптированным основным общеобразовательным программам</a:t>
            </a:r>
            <a:r>
              <a:rPr lang="ru-RU" sz="2400" dirty="0" smtClean="0">
                <a:latin typeface="Times New Roman" pitchFamily="18" charset="0"/>
              </a:rPr>
              <a:t>. В таких организациях создаются специальные условия для получения образования указанными обучающимися.</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ru-RU" sz="2800" b="1" smtClean="0">
                <a:latin typeface="Times New Roman" pitchFamily="18" charset="0"/>
              </a:rPr>
              <a:t>Статья 79. Организация получения образования обучающимися с ограниченными возможностями здоровья</a:t>
            </a:r>
          </a:p>
        </p:txBody>
      </p:sp>
      <p:sp>
        <p:nvSpPr>
          <p:cNvPr id="10243" name="Rectangle 3"/>
          <p:cNvSpPr>
            <a:spLocks noGrp="1" noChangeArrowheads="1"/>
          </p:cNvSpPr>
          <p:nvPr>
            <p:ph type="body" idx="1"/>
          </p:nvPr>
        </p:nvSpPr>
        <p:spPr>
          <a:xfrm>
            <a:off x="1182688" y="1628775"/>
            <a:ext cx="7772400" cy="4503738"/>
          </a:xfrm>
        </p:spPr>
        <p:txBody>
          <a:bodyPr/>
          <a:lstStyle/>
          <a:p>
            <a:pPr eaLnBrk="1" hangingPunct="1">
              <a:lnSpc>
                <a:spcPct val="80000"/>
              </a:lnSpc>
            </a:pPr>
            <a:r>
              <a:rPr lang="ru-RU" sz="2000" smtClean="0">
                <a:latin typeface="Times New Roman" pitchFamily="18" charset="0"/>
              </a:rPr>
              <a:t>3. Под специальными условиями для получения образования обучающимися с ограниченными возможностями здоровья в настоящем Федеральном законе понимаются условия обучения, воспитания и развития таких обучающихся, </a:t>
            </a:r>
            <a:r>
              <a:rPr lang="ru-RU" sz="2000" b="1" smtClean="0">
                <a:latin typeface="Times New Roman" pitchFamily="18" charset="0"/>
              </a:rPr>
              <a:t>включающие в себя использование специальных образовательных программ и методов обучения и воспитания, специальных учебников, учебных пособий и дидактических материалов, специальных технических средств обучения коллективного и индивидуального пользования, предоставление услуг ассистента (помощника), оказывающего обучающимся необходимую техническую помощь, проведение групповых и индивидуальных коррекционных занятий, обеспечение доступа в здания организаций, осуществляющих образовательную деятельность, и другие</a:t>
            </a:r>
            <a:r>
              <a:rPr lang="ru-RU" sz="2000" smtClean="0">
                <a:latin typeface="Times New Roman" pitchFamily="18" charset="0"/>
              </a:rPr>
              <a:t> условия, без которых невозможно или затруднено освоение образовательных программ обучающимися с ограниченными возможностями здоровья.</a:t>
            </a:r>
          </a:p>
          <a:p>
            <a:pPr eaLnBrk="1" hangingPunct="1">
              <a:lnSpc>
                <a:spcPct val="80000"/>
              </a:lnSpc>
            </a:pPr>
            <a:endParaRPr lang="ru-RU" sz="2000" smtClean="0">
              <a:latin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150938" y="214313"/>
            <a:ext cx="7793037" cy="1054100"/>
          </a:xfrm>
        </p:spPr>
        <p:txBody>
          <a:bodyPr/>
          <a:lstStyle/>
          <a:p>
            <a:pPr eaLnBrk="1" hangingPunct="1"/>
            <a:r>
              <a:rPr lang="ru-RU" sz="2400" b="1" smtClean="0">
                <a:latin typeface="Times New Roman" pitchFamily="18" charset="0"/>
              </a:rPr>
              <a:t>Статья 79. Организация получения образования обучающимися с ограниченными возможностями здоровья</a:t>
            </a:r>
          </a:p>
        </p:txBody>
      </p:sp>
      <p:sp>
        <p:nvSpPr>
          <p:cNvPr id="11267" name="Rectangle 3"/>
          <p:cNvSpPr>
            <a:spLocks noGrp="1" noChangeArrowheads="1"/>
          </p:cNvSpPr>
          <p:nvPr>
            <p:ph type="body" idx="1"/>
          </p:nvPr>
        </p:nvSpPr>
        <p:spPr>
          <a:xfrm>
            <a:off x="1182688" y="1484313"/>
            <a:ext cx="7772400" cy="4968875"/>
          </a:xfrm>
        </p:spPr>
        <p:txBody>
          <a:bodyPr/>
          <a:lstStyle/>
          <a:p>
            <a:pPr eaLnBrk="1" hangingPunct="1">
              <a:lnSpc>
                <a:spcPct val="80000"/>
              </a:lnSpc>
            </a:pPr>
            <a:r>
              <a:rPr lang="ru-RU" sz="2000" smtClean="0">
                <a:latin typeface="Times New Roman" pitchFamily="18" charset="0"/>
              </a:rPr>
              <a:t>11. При получении образования обучающимся с ограниченными возможностями здоровья предоставляются бесплатно специальные учебники и учебные пособия, иная учебная </a:t>
            </a:r>
            <a:r>
              <a:rPr lang="ru-RU" sz="2000" b="1" smtClean="0">
                <a:latin typeface="Times New Roman" pitchFamily="18" charset="0"/>
              </a:rPr>
              <a:t>литература, а также услуги сурдопереводчиков и тифлосурдопереводчиков</a:t>
            </a:r>
            <a:r>
              <a:rPr lang="ru-RU" sz="2000" smtClean="0">
                <a:latin typeface="Times New Roman" pitchFamily="18" charset="0"/>
              </a:rPr>
              <a:t>. Указанная мера социальной поддержки является расходным обязательством субъекта Российской Федерации в отношении таких обучающихся, за исключением обучающихся за счет бюджетных ассигнований федерального бюджета. Для инвалидов, обучающихся за счет бюджетных ассигнований федерального бюджета, обеспечение этих мер социальной поддержки является расходным обязательством Российской Федерации.</a:t>
            </a:r>
          </a:p>
          <a:p>
            <a:pPr eaLnBrk="1" hangingPunct="1">
              <a:lnSpc>
                <a:spcPct val="80000"/>
              </a:lnSpc>
            </a:pPr>
            <a:r>
              <a:rPr lang="ru-RU" sz="2000" smtClean="0">
                <a:latin typeface="Times New Roman" pitchFamily="18" charset="0"/>
              </a:rPr>
              <a:t>12. Государство в лице уполномоченных им органов государственной власти Российской Федерации и органов государственной власти субъектов Российской Федерации </a:t>
            </a:r>
            <a:r>
              <a:rPr lang="ru-RU" sz="2000" b="1" smtClean="0">
                <a:latin typeface="Times New Roman" pitchFamily="18" charset="0"/>
              </a:rPr>
              <a:t>обеспечивает подготовку педагогических работников, владеющих специальными педагогическими подходами и методами обучения и воспитания обучающихся с ограниченными возможностями здоровья</a:t>
            </a:r>
            <a:r>
              <a:rPr lang="ru-RU" sz="2000" smtClean="0">
                <a:latin typeface="Times New Roman" pitchFamily="18" charset="0"/>
              </a:rPr>
              <a:t>, и содействует привлечению таких работников в организации, осуществляющие образовательную деятельность.</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611188" y="0"/>
            <a:ext cx="8785225" cy="1462088"/>
          </a:xfrm>
        </p:spPr>
        <p:txBody>
          <a:bodyPr/>
          <a:lstStyle/>
          <a:p>
            <a:pPr eaLnBrk="1" hangingPunct="1"/>
            <a:r>
              <a:rPr lang="ru-RU" sz="3600" b="1" smtClean="0"/>
              <a:t>Основание для изменения ИПР </a:t>
            </a:r>
            <a:br>
              <a:rPr lang="ru-RU" sz="3600" b="1" smtClean="0"/>
            </a:br>
            <a:r>
              <a:rPr lang="ru-RU" sz="3600" b="1" smtClean="0"/>
              <a:t>по условиям образования</a:t>
            </a:r>
          </a:p>
        </p:txBody>
      </p:sp>
      <p:sp>
        <p:nvSpPr>
          <p:cNvPr id="12291" name="Rectangle 3"/>
          <p:cNvSpPr>
            <a:spLocks noGrp="1" noChangeArrowheads="1"/>
          </p:cNvSpPr>
          <p:nvPr>
            <p:ph type="body" idx="1"/>
          </p:nvPr>
        </p:nvSpPr>
        <p:spPr/>
        <p:txBody>
          <a:bodyPr/>
          <a:lstStyle/>
          <a:p>
            <a:pPr eaLnBrk="1" hangingPunct="1">
              <a:lnSpc>
                <a:spcPct val="90000"/>
              </a:lnSpc>
            </a:pPr>
            <a:r>
              <a:rPr lang="ru-RU" sz="2800" smtClean="0"/>
              <a:t>Единственным специализированным</a:t>
            </a:r>
          </a:p>
          <a:p>
            <a:pPr eaLnBrk="1" hangingPunct="1">
              <a:lnSpc>
                <a:spcPct val="90000"/>
              </a:lnSpc>
              <a:buFont typeface="Wingdings" pitchFamily="2" charset="2"/>
              <a:buNone/>
            </a:pPr>
            <a:r>
              <a:rPr lang="ru-RU" sz="2800" smtClean="0"/>
              <a:t>   органом, который правомочен давать рекомендации по условиям образования детей с особенностями развития, является ПМПК, которая определяет их </a:t>
            </a:r>
            <a:r>
              <a:rPr lang="ru-RU" sz="2800" b="1" smtClean="0"/>
              <a:t>исходя из образовательных возможностей и потребностей ребенка.</a:t>
            </a:r>
            <a:r>
              <a:rPr lang="ru-RU" sz="2800" smtClean="0"/>
              <a:t> </a:t>
            </a:r>
          </a:p>
          <a:p>
            <a:pPr eaLnBrk="1" hangingPunct="1">
              <a:lnSpc>
                <a:spcPct val="90000"/>
              </a:lnSpc>
              <a:buFont typeface="Wingdings" pitchFamily="2" charset="2"/>
              <a:buNone/>
            </a:pPr>
            <a:r>
              <a:rPr lang="ru-RU" sz="2800" smtClean="0"/>
              <a:t>   Заключение ПМПК является основанием для изменения ИПР по условиям образования</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ru-RU" sz="4000" smtClean="0"/>
              <a:t> </a:t>
            </a:r>
            <a:br>
              <a:rPr lang="ru-RU" sz="4000" smtClean="0"/>
            </a:br>
            <a:r>
              <a:rPr lang="ru-RU" sz="2000" b="1" smtClean="0">
                <a:latin typeface="Times New Roman" pitchFamily="18" charset="0"/>
              </a:rPr>
              <a:t>Индивидуальная программа реабилитации ребенка-инвалида,</a:t>
            </a:r>
            <a:r>
              <a:rPr lang="ru-RU" sz="2000" smtClean="0">
                <a:latin typeface="Times New Roman" pitchFamily="18" charset="0"/>
              </a:rPr>
              <a:t>            </a:t>
            </a:r>
            <a:r>
              <a:rPr lang="ru-RU" sz="2000" b="1" smtClean="0">
                <a:latin typeface="Times New Roman" pitchFamily="18" charset="0"/>
              </a:rPr>
              <a:t>выдаваемая федеральными государственными учреждениями</a:t>
            </a:r>
            <a:r>
              <a:rPr lang="ru-RU" sz="2000" smtClean="0">
                <a:latin typeface="Times New Roman" pitchFamily="18" charset="0"/>
              </a:rPr>
              <a:t/>
            </a:r>
            <a:br>
              <a:rPr lang="ru-RU" sz="2000" smtClean="0">
                <a:latin typeface="Times New Roman" pitchFamily="18" charset="0"/>
              </a:rPr>
            </a:br>
            <a:r>
              <a:rPr lang="ru-RU" sz="2000" smtClean="0">
                <a:latin typeface="Times New Roman" pitchFamily="18" charset="0"/>
              </a:rPr>
              <a:t>                          </a:t>
            </a:r>
            <a:r>
              <a:rPr lang="ru-RU" sz="2000" b="1" smtClean="0">
                <a:latin typeface="Times New Roman" pitchFamily="18" charset="0"/>
              </a:rPr>
              <a:t>медико-социальной экспертизы</a:t>
            </a:r>
            <a:br>
              <a:rPr lang="ru-RU" sz="2000" b="1" smtClean="0">
                <a:latin typeface="Times New Roman" pitchFamily="18" charset="0"/>
              </a:rPr>
            </a:br>
            <a:r>
              <a:rPr lang="ru-RU" sz="1800" b="1" smtClean="0">
                <a:solidFill>
                  <a:schemeClr val="tx1"/>
                </a:solidFill>
                <a:latin typeface="Times New Roman" pitchFamily="18" charset="0"/>
              </a:rPr>
              <a:t>Мероприятия психолого-педагогической реабилитации</a:t>
            </a:r>
          </a:p>
        </p:txBody>
      </p:sp>
      <p:graphicFrame>
        <p:nvGraphicFramePr>
          <p:cNvPr id="65559" name="Group 23"/>
          <p:cNvGraphicFramePr>
            <a:graphicFrameLocks noGrp="1"/>
          </p:cNvGraphicFramePr>
          <p:nvPr>
            <p:ph idx="1"/>
          </p:nvPr>
        </p:nvGraphicFramePr>
        <p:xfrm>
          <a:off x="611188" y="2017713"/>
          <a:ext cx="8343900" cy="2057400"/>
        </p:xfrm>
        <a:graphic>
          <a:graphicData uri="http://schemas.openxmlformats.org/drawingml/2006/table">
            <a:tbl>
              <a:tblPr/>
              <a:tblGrid>
                <a:gridCol w="2085975"/>
                <a:gridCol w="2085975"/>
                <a:gridCol w="2085975"/>
                <a:gridCol w="2085975"/>
              </a:tblGrid>
              <a:tr h="2057400">
                <a:tc>
                  <a:txBody>
                    <a:bodyPr/>
                    <a:lstStyle/>
                    <a:p>
                      <a:pPr marL="0" marR="0" lvl="0" indent="0" algn="just"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ru-RU" sz="2000" b="0" i="0" u="none" strike="noStrike" cap="none" normalizeH="0" baseline="0" smtClean="0">
                          <a:ln>
                            <a:noFill/>
                          </a:ln>
                          <a:solidFill>
                            <a:srgbClr val="000000"/>
                          </a:solidFill>
                          <a:effectLst/>
                          <a:latin typeface="Times New Roman" pitchFamily="18" charset="0"/>
                          <a:ea typeface="Times New Roman" pitchFamily="18" charset="0"/>
                          <a:cs typeface="Courier New" pitchFamily="49" charset="0"/>
                        </a:rPr>
                        <a:t>         Перечень мероприятий</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ru-RU" sz="2000" b="0" i="0" u="none" strike="noStrike" cap="none" normalizeH="0" baseline="0" smtClean="0">
                          <a:ln>
                            <a:noFill/>
                          </a:ln>
                          <a:solidFill>
                            <a:srgbClr val="000000"/>
                          </a:solidFill>
                          <a:effectLst/>
                          <a:latin typeface="Times New Roman" pitchFamily="18" charset="0"/>
                          <a:ea typeface="Times New Roman" pitchFamily="18" charset="0"/>
                          <a:cs typeface="Courier New" pitchFamily="49" charset="0"/>
                        </a:rPr>
                        <a:t>   Срок</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ru-RU" sz="2000" b="0" i="0" u="none" strike="noStrike" cap="none" normalizeH="0" baseline="0" smtClean="0">
                          <a:ln>
                            <a:noFill/>
                          </a:ln>
                          <a:solidFill>
                            <a:srgbClr val="000000"/>
                          </a:solidFill>
                          <a:effectLst/>
                          <a:latin typeface="Times New Roman" pitchFamily="18" charset="0"/>
                          <a:ea typeface="Times New Roman" pitchFamily="18" charset="0"/>
                          <a:cs typeface="Courier New" pitchFamily="49" charset="0"/>
                        </a:rPr>
                        <a:t>Исполнитель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ru-RU" sz="2000" b="0" i="0" u="none" strike="noStrike" cap="none" normalizeH="0" baseline="0" smtClean="0">
                          <a:ln>
                            <a:noFill/>
                          </a:ln>
                          <a:solidFill>
                            <a:srgbClr val="000000"/>
                          </a:solidFill>
                          <a:effectLst/>
                          <a:latin typeface="Times New Roman" pitchFamily="18" charset="0"/>
                          <a:ea typeface="Times New Roman" pitchFamily="18" charset="0"/>
                          <a:cs typeface="Courier New" pitchFamily="49" charset="0"/>
                        </a:rPr>
                        <a:t>Отметка о выполнении или невыполнении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ru-RU" sz="2400" b="1" smtClean="0">
                <a:solidFill>
                  <a:schemeClr val="tx1"/>
                </a:solidFill>
                <a:latin typeface="Times New Roman" pitchFamily="18" charset="0"/>
              </a:rPr>
              <a:t>Мероприятия психолого-педагогической реабилитации</a:t>
            </a:r>
          </a:p>
        </p:txBody>
      </p:sp>
      <p:sp>
        <p:nvSpPr>
          <p:cNvPr id="15363" name="Rectangle 3"/>
          <p:cNvSpPr>
            <a:spLocks noGrp="1" noChangeArrowheads="1"/>
          </p:cNvSpPr>
          <p:nvPr>
            <p:ph type="body" idx="1"/>
          </p:nvPr>
        </p:nvSpPr>
        <p:spPr/>
        <p:txBody>
          <a:bodyPr/>
          <a:lstStyle/>
          <a:p>
            <a:pPr eaLnBrk="1" hangingPunct="1">
              <a:lnSpc>
                <a:spcPct val="80000"/>
              </a:lnSpc>
            </a:pPr>
            <a:r>
              <a:rPr lang="ru-RU" sz="2400" smtClean="0">
                <a:latin typeface="Times New Roman" pitchFamily="18" charset="0"/>
              </a:rPr>
              <a:t>Получение общего образования. Тип     школьного     образовательного учреждения    (нужное    подчеркнуть):           общеобразовательная    школа    общего назначения (обучение с  использованием обычной программы, в малых группах при соблюдении     специального     режима учебного       процесса       (указать       какого)__________ . коррекционный   класс       (группа) в школьном  образовательном   учреждении общего назначения;  специализированное (коррекционное)         учреждение для обучающихся,           воспитанников с ограниченными  возможностями  здоровья (указать                         вид):           _____________________________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ru-RU" sz="2400" b="1" smtClean="0">
                <a:solidFill>
                  <a:schemeClr val="tx1"/>
                </a:solidFill>
                <a:latin typeface="Times New Roman" pitchFamily="18" charset="0"/>
              </a:rPr>
              <a:t>Мероприятия психолого-педагогической реабилитации</a:t>
            </a:r>
          </a:p>
        </p:txBody>
      </p:sp>
      <p:sp>
        <p:nvSpPr>
          <p:cNvPr id="16387" name="Rectangle 3"/>
          <p:cNvSpPr>
            <a:spLocks noGrp="1" noChangeArrowheads="1"/>
          </p:cNvSpPr>
          <p:nvPr>
            <p:ph type="body" idx="1"/>
          </p:nvPr>
        </p:nvSpPr>
        <p:spPr/>
        <p:txBody>
          <a:bodyPr/>
          <a:lstStyle/>
          <a:p>
            <a:pPr eaLnBrk="1" hangingPunct="1">
              <a:lnSpc>
                <a:spcPct val="90000"/>
              </a:lnSpc>
            </a:pPr>
            <a:r>
              <a:rPr lang="ru-RU" sz="2400" smtClean="0"/>
              <a:t>Условия получения  общего  образования (нужное подчеркнуть):                 в общеобразовательном  учреждении,  на дому,  в  лечебном  (реабилитационном) учреждении.                            Форма  получения  общего   образования (нужное подчеркнуть): очная,  заочная, очно-заочная   (вечерняя),    семейное   образование,          самообразование, экстернат. Режим занятий:                       учебная нагрузка в день (указывается в часах):___________ ; объем  изучаемого         материала (указывается в процентах  от объема учебной программы): ________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ru-RU" sz="2400" b="1" smtClean="0">
                <a:solidFill>
                  <a:schemeClr val="tx1"/>
                </a:solidFill>
                <a:latin typeface="Times New Roman" pitchFamily="18" charset="0"/>
              </a:rPr>
              <a:t>Мероприятия психолого-педагогической реабилитации</a:t>
            </a:r>
          </a:p>
        </p:txBody>
      </p:sp>
      <p:sp>
        <p:nvSpPr>
          <p:cNvPr id="17411" name="Rectangle 3"/>
          <p:cNvSpPr>
            <a:spLocks noGrp="1" noChangeArrowheads="1"/>
          </p:cNvSpPr>
          <p:nvPr>
            <p:ph type="body" idx="1"/>
          </p:nvPr>
        </p:nvSpPr>
        <p:spPr/>
        <p:txBody>
          <a:bodyPr/>
          <a:lstStyle/>
          <a:p>
            <a:pPr eaLnBrk="1" hangingPunct="1">
              <a:lnSpc>
                <a:spcPct val="80000"/>
              </a:lnSpc>
            </a:pPr>
            <a:r>
              <a:rPr lang="ru-RU" sz="2400" smtClean="0"/>
              <a:t>Получение            профессионального образования                           Рекомендуемая               профессия, специальность: _____________________ . </a:t>
            </a:r>
          </a:p>
          <a:p>
            <a:pPr eaLnBrk="1" hangingPunct="1">
              <a:lnSpc>
                <a:spcPct val="80000"/>
              </a:lnSpc>
            </a:pPr>
            <a:r>
              <a:rPr lang="ru-RU" sz="2400" smtClean="0"/>
              <a:t>Тип    образовательного     учреждения           профессионального образования  (нужное</a:t>
            </a:r>
          </a:p>
          <a:p>
            <a:pPr eaLnBrk="1" hangingPunct="1">
              <a:lnSpc>
                <a:spcPct val="80000"/>
              </a:lnSpc>
              <a:buFont typeface="Wingdings" pitchFamily="2" charset="2"/>
              <a:buNone/>
            </a:pPr>
            <a:r>
              <a:rPr lang="ru-RU" sz="2400" smtClean="0"/>
              <a:t>    подчеркнуть):    общего    назначения,</a:t>
            </a:r>
          </a:p>
          <a:p>
            <a:pPr eaLnBrk="1" hangingPunct="1">
              <a:lnSpc>
                <a:spcPct val="80000"/>
              </a:lnSpc>
              <a:buFont typeface="Wingdings" pitchFamily="2" charset="2"/>
              <a:buNone/>
            </a:pPr>
            <a:r>
              <a:rPr lang="ru-RU" sz="2400" smtClean="0"/>
              <a:t>    специальное для инвалидов .    </a:t>
            </a:r>
          </a:p>
          <a:p>
            <a:pPr eaLnBrk="1" hangingPunct="1">
              <a:lnSpc>
                <a:spcPct val="80000"/>
              </a:lnSpc>
            </a:pPr>
            <a:r>
              <a:rPr lang="ru-RU" sz="2400" smtClean="0"/>
              <a:t>        Форма   получения    профессионального образования   (нужное    подчеркнуть):очная,      заочная,      очно-заочная (вечерняя),   семейное    образование, самообразование, экстернат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algn="ctr" eaLnBrk="1" hangingPunct="1"/>
            <a:r>
              <a:rPr lang="ru-RU" altLang="ru-RU" sz="2400" dirty="0" smtClean="0">
                <a:latin typeface="Times New Roman" pitchFamily="18" charset="0"/>
              </a:rPr>
              <a:t/>
            </a:r>
            <a:br>
              <a:rPr lang="ru-RU" altLang="ru-RU" sz="2400" dirty="0" smtClean="0">
                <a:latin typeface="Times New Roman" pitchFamily="18" charset="0"/>
              </a:rPr>
            </a:br>
            <a:r>
              <a:rPr lang="ru-RU" altLang="ru-RU" sz="2400" dirty="0" smtClean="0">
                <a:latin typeface="Times New Roman" pitchFamily="18" charset="0"/>
              </a:rPr>
              <a:t> </a:t>
            </a:r>
            <a:r>
              <a:rPr lang="ru-RU" altLang="ru-RU" sz="2400" b="1" u="sng" dirty="0" smtClean="0">
                <a:latin typeface="Times New Roman" pitchFamily="18" charset="0"/>
              </a:rPr>
              <a:t>Федеральный закон от 3 мая 2012 г. № 46-ФЗ</a:t>
            </a:r>
            <a:br>
              <a:rPr lang="ru-RU" altLang="ru-RU" sz="2400" b="1" u="sng" dirty="0" smtClean="0">
                <a:latin typeface="Times New Roman" pitchFamily="18" charset="0"/>
              </a:rPr>
            </a:br>
            <a:r>
              <a:rPr lang="ru-RU" altLang="ru-RU" sz="2400" b="1" u="sng" dirty="0" smtClean="0">
                <a:solidFill>
                  <a:srgbClr val="000000"/>
                </a:solidFill>
                <a:latin typeface="Times New Roman" pitchFamily="18" charset="0"/>
              </a:rPr>
              <a:t>«О ратификации Конвенции о правах инвалидов»</a:t>
            </a:r>
            <a:br>
              <a:rPr lang="ru-RU" altLang="ru-RU" sz="2400" b="1" u="sng" dirty="0" smtClean="0">
                <a:solidFill>
                  <a:srgbClr val="000000"/>
                </a:solidFill>
                <a:latin typeface="Times New Roman" pitchFamily="18" charset="0"/>
              </a:rPr>
            </a:br>
            <a:endParaRPr lang="ru-RU" altLang="ru-RU" sz="2400" b="1" u="sng" dirty="0" smtClean="0">
              <a:solidFill>
                <a:srgbClr val="000000"/>
              </a:solidFill>
              <a:latin typeface="Times New Roman" pitchFamily="18" charset="0"/>
            </a:endParaRPr>
          </a:p>
        </p:txBody>
      </p:sp>
      <p:sp>
        <p:nvSpPr>
          <p:cNvPr id="4099" name="Rectangle 3"/>
          <p:cNvSpPr>
            <a:spLocks noGrp="1" noChangeArrowheads="1"/>
          </p:cNvSpPr>
          <p:nvPr>
            <p:ph type="body" idx="1"/>
          </p:nvPr>
        </p:nvSpPr>
        <p:spPr/>
        <p:txBody>
          <a:bodyPr/>
          <a:lstStyle/>
          <a:p>
            <a:pPr eaLnBrk="1" hangingPunct="1">
              <a:lnSpc>
                <a:spcPct val="80000"/>
              </a:lnSpc>
              <a:buFont typeface="Wingdings" pitchFamily="2" charset="2"/>
              <a:buNone/>
              <a:defRPr/>
            </a:pPr>
            <a:r>
              <a:rPr lang="ru-RU" altLang="ru-RU" sz="2000" b="1" i="1" dirty="0" smtClean="0"/>
              <a:t>В соответствии с Конвенцией, образование должно быть направлено на:</a:t>
            </a:r>
            <a:endParaRPr lang="ru-RU" altLang="ru-RU" sz="2000" i="1" dirty="0" smtClean="0"/>
          </a:p>
          <a:p>
            <a:pPr eaLnBrk="1" hangingPunct="1">
              <a:lnSpc>
                <a:spcPct val="80000"/>
              </a:lnSpc>
              <a:defRPr/>
            </a:pPr>
            <a:r>
              <a:rPr lang="ru-RU" altLang="ru-RU" sz="2000" dirty="0" smtClean="0"/>
              <a:t>развитие умственных и физических способностей в самом полном объеме;</a:t>
            </a:r>
          </a:p>
          <a:p>
            <a:pPr eaLnBrk="1" hangingPunct="1">
              <a:lnSpc>
                <a:spcPct val="80000"/>
              </a:lnSpc>
              <a:defRPr/>
            </a:pPr>
            <a:r>
              <a:rPr lang="ru-RU" altLang="ru-RU" sz="2000" dirty="0" smtClean="0"/>
              <a:t>доступ инвалидов к образованию в местах своего непосредственного проживания, при котором обеспечивается разумное удовлетворение потребностей лица;</a:t>
            </a:r>
          </a:p>
          <a:p>
            <a:pPr eaLnBrk="1" hangingPunct="1">
              <a:lnSpc>
                <a:spcPct val="80000"/>
              </a:lnSpc>
              <a:defRPr/>
            </a:pPr>
            <a:r>
              <a:rPr lang="ru-RU" altLang="ru-RU" sz="2000" dirty="0" smtClean="0"/>
              <a:t>предоставление эффективных </a:t>
            </a:r>
            <a:r>
              <a:rPr lang="ru-RU" altLang="ru-RU" sz="2000" b="1" i="1" dirty="0" smtClean="0"/>
              <a:t>мер индивидуальной поддержки в общей системе образования, облегчающих процесс обучения;</a:t>
            </a:r>
          </a:p>
          <a:p>
            <a:pPr marL="0" indent="0" eaLnBrk="1" hangingPunct="1">
              <a:lnSpc>
                <a:spcPct val="80000"/>
              </a:lnSpc>
              <a:buFont typeface="Wingdings" pitchFamily="2" charset="2"/>
              <a:buNone/>
              <a:defRPr/>
            </a:pPr>
            <a:r>
              <a:rPr lang="ru-RU" altLang="ru-RU" sz="2000" dirty="0" smtClean="0">
                <a:latin typeface="Arial" charset="0"/>
              </a:rPr>
              <a:t>Статья 24. ….государство обязано обеспечить равный доступ для всех детей с инвалидностью к образованию, и это должно происходить путем обеспечения </a:t>
            </a:r>
            <a:r>
              <a:rPr lang="ru-RU" altLang="ru-RU" sz="2000" dirty="0" err="1" smtClean="0">
                <a:latin typeface="Arial" charset="0"/>
              </a:rPr>
              <a:t>инклюзивности</a:t>
            </a:r>
            <a:r>
              <a:rPr lang="ru-RU" altLang="ru-RU" sz="2000" dirty="0" smtClean="0">
                <a:latin typeface="Arial" charset="0"/>
              </a:rPr>
              <a:t> системы образования.</a:t>
            </a:r>
            <a:endParaRPr lang="ru-RU" altLang="ru-RU" sz="2000" dirty="0" smtClean="0"/>
          </a:p>
          <a:p>
            <a:pPr marL="0" indent="0" eaLnBrk="1" hangingPunct="1">
              <a:lnSpc>
                <a:spcPct val="80000"/>
              </a:lnSpc>
              <a:buFont typeface="Wingdings" pitchFamily="2" charset="2"/>
              <a:buNone/>
              <a:defRPr/>
            </a:pPr>
            <a:endParaRPr lang="ru-RU" altLang="ru-RU" sz="2000" dirty="0" smtClean="0"/>
          </a:p>
        </p:txBody>
      </p:sp>
    </p:spTree>
    <p:extLst>
      <p:ext uri="{BB962C8B-B14F-4D97-AF65-F5344CB8AC3E}">
        <p14:creationId xmlns:p14="http://schemas.microsoft.com/office/powerpoint/2010/main" val="87617859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ru-RU" sz="2400" b="1" smtClean="0">
                <a:solidFill>
                  <a:schemeClr val="tx1"/>
                </a:solidFill>
                <a:latin typeface="Times New Roman" pitchFamily="18" charset="0"/>
              </a:rPr>
              <a:t>Мероприятия психолого-педагогической реабилитации</a:t>
            </a:r>
          </a:p>
        </p:txBody>
      </p:sp>
      <p:sp>
        <p:nvSpPr>
          <p:cNvPr id="18435" name="Rectangle 3"/>
          <p:cNvSpPr>
            <a:spLocks noGrp="1" noChangeArrowheads="1"/>
          </p:cNvSpPr>
          <p:nvPr>
            <p:ph type="body" idx="1"/>
          </p:nvPr>
        </p:nvSpPr>
        <p:spPr/>
        <p:txBody>
          <a:bodyPr/>
          <a:lstStyle/>
          <a:p>
            <a:pPr eaLnBrk="1" hangingPunct="1">
              <a:lnSpc>
                <a:spcPct val="80000"/>
              </a:lnSpc>
            </a:pPr>
            <a:r>
              <a:rPr lang="ru-RU" sz="2400" smtClean="0"/>
              <a:t>Проведение    психолого-педагогической коррекции.</a:t>
            </a:r>
          </a:p>
          <a:p>
            <a:pPr eaLnBrk="1" hangingPunct="1">
              <a:lnSpc>
                <a:spcPct val="80000"/>
              </a:lnSpc>
            </a:pPr>
            <a:r>
              <a:rPr lang="ru-RU" sz="2400" smtClean="0"/>
              <a:t>Виды          психолого-педагогической коррекции,   в    которой    нуждается ребенок-инвалид (нужное  подчеркнуть): коррекция   несформированных    высших психических                   функций, эмоционально-волевых       нарушений и поведенческих     реакций,     речевых недостатков, взаимоотношений в  семье, детском   коллективе,   с   учителями; формирование  мотивации  к   обучению, социально-бытовых  навыков  и   других навыков                (вписать каких) _______________________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ru-RU" sz="3200" b="1" smtClean="0"/>
              <a:t>Направления реализации ИПР в образовательном учреждении</a:t>
            </a:r>
          </a:p>
        </p:txBody>
      </p:sp>
      <p:sp>
        <p:nvSpPr>
          <p:cNvPr id="22531" name="Rectangle 3"/>
          <p:cNvSpPr>
            <a:spLocks noGrp="1" noChangeArrowheads="1"/>
          </p:cNvSpPr>
          <p:nvPr>
            <p:ph type="body" idx="1"/>
          </p:nvPr>
        </p:nvSpPr>
        <p:spPr/>
        <p:txBody>
          <a:bodyPr/>
          <a:lstStyle/>
          <a:p>
            <a:pPr eaLnBrk="1" hangingPunct="1">
              <a:lnSpc>
                <a:spcPct val="90000"/>
              </a:lnSpc>
            </a:pPr>
            <a:r>
              <a:rPr lang="ru-RU" sz="2800" smtClean="0"/>
              <a:t>Организация постоянного сопровождения в процессе обучения специальным помощником (ребенок может нуждаться как в постоянном сопровождении, так и в сопровождении на период адаптации)</a:t>
            </a:r>
          </a:p>
          <a:p>
            <a:pPr eaLnBrk="1" hangingPunct="1">
              <a:lnSpc>
                <a:spcPct val="90000"/>
              </a:lnSpc>
            </a:pPr>
            <a:r>
              <a:rPr lang="ru-RU" sz="2800" smtClean="0"/>
              <a:t>Психолого-педагогическое сопровождение образовательного процесса ребенка-инвалида</a:t>
            </a:r>
          </a:p>
          <a:p>
            <a:pPr eaLnBrk="1" hangingPunct="1">
              <a:lnSpc>
                <a:spcPct val="90000"/>
              </a:lnSpc>
            </a:pPr>
            <a:r>
              <a:rPr lang="ru-RU" sz="2800" smtClean="0"/>
              <a:t>Организация обучения ребенка-инвалида по индивидуальному учебному плану</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ru-RU" altLang="ru-RU" sz="2800" smtClean="0"/>
              <a:t/>
            </a:r>
            <a:br>
              <a:rPr lang="ru-RU" altLang="ru-RU" sz="2800" smtClean="0"/>
            </a:br>
            <a:r>
              <a:rPr lang="ru-RU" altLang="ru-RU" sz="2800" smtClean="0"/>
              <a:t/>
            </a:r>
            <a:br>
              <a:rPr lang="ru-RU" altLang="ru-RU" sz="2800" smtClean="0"/>
            </a:br>
            <a:r>
              <a:rPr lang="ru-RU" altLang="ru-RU" sz="2800" smtClean="0"/>
              <a:t/>
            </a:r>
            <a:br>
              <a:rPr lang="ru-RU" altLang="ru-RU" sz="2800" smtClean="0"/>
            </a:br>
            <a:r>
              <a:rPr lang="ru-RU" altLang="ru-RU" sz="2800" smtClean="0"/>
              <a:t/>
            </a:r>
            <a:br>
              <a:rPr lang="ru-RU" altLang="ru-RU" sz="2800" smtClean="0"/>
            </a:br>
            <a:r>
              <a:rPr lang="ru-RU" altLang="ru-RU" sz="2800" smtClean="0"/>
              <a:t/>
            </a:r>
            <a:br>
              <a:rPr lang="ru-RU" altLang="ru-RU" sz="2800" smtClean="0"/>
            </a:br>
            <a:r>
              <a:rPr lang="ru-RU" altLang="ru-RU" sz="2800" smtClean="0"/>
              <a:t/>
            </a:r>
            <a:br>
              <a:rPr lang="ru-RU" altLang="ru-RU" sz="2800" smtClean="0"/>
            </a:br>
            <a:r>
              <a:rPr lang="ru-RU" altLang="ru-RU" sz="4000" smtClean="0"/>
              <a:t/>
            </a:r>
            <a:br>
              <a:rPr lang="ru-RU" altLang="ru-RU" sz="4000" smtClean="0"/>
            </a:br>
            <a:endParaRPr lang="ru-RU" altLang="ru-RU" sz="4000" smtClean="0"/>
          </a:p>
        </p:txBody>
      </p:sp>
      <p:sp>
        <p:nvSpPr>
          <p:cNvPr id="25603" name="Rectangle 3"/>
          <p:cNvSpPr>
            <a:spLocks noGrp="1" noChangeArrowheads="1"/>
          </p:cNvSpPr>
          <p:nvPr>
            <p:ph type="body" idx="1"/>
          </p:nvPr>
        </p:nvSpPr>
        <p:spPr>
          <a:xfrm>
            <a:off x="684213" y="2017713"/>
            <a:ext cx="8270875" cy="4003675"/>
          </a:xfrm>
        </p:spPr>
        <p:txBody>
          <a:bodyPr/>
          <a:lstStyle/>
          <a:p>
            <a:pPr eaLnBrk="1" hangingPunct="1">
              <a:lnSpc>
                <a:spcPct val="80000"/>
              </a:lnSpc>
              <a:buFont typeface="Wingdings" pitchFamily="2" charset="2"/>
              <a:buNone/>
            </a:pPr>
            <a:r>
              <a:rPr lang="ru-RU" altLang="ru-RU" sz="1200" smtClean="0"/>
              <a:t> </a:t>
            </a:r>
          </a:p>
          <a:p>
            <a:pPr eaLnBrk="1" hangingPunct="1">
              <a:lnSpc>
                <a:spcPct val="80000"/>
              </a:lnSpc>
            </a:pPr>
            <a:r>
              <a:rPr lang="ru-RU" altLang="ru-RU" sz="2000" smtClean="0">
                <a:latin typeface="Times New Roman" pitchFamily="18" charset="0"/>
              </a:rPr>
              <a:t>1. Реализацию индивидуальной программы реабилитации инвалида (ребенка-инвалида) осуществляют организации независимо от их организационно-правовых форм и форм собственности, учреждения государственной службы реабилитации инвалидов, негосударственные реабилитационные учреждения, образовательные учреждения.</a:t>
            </a:r>
          </a:p>
          <a:p>
            <a:pPr eaLnBrk="1" hangingPunct="1">
              <a:lnSpc>
                <a:spcPct val="80000"/>
              </a:lnSpc>
              <a:buFont typeface="Wingdings" pitchFamily="2" charset="2"/>
              <a:buNone/>
            </a:pPr>
            <a:r>
              <a:rPr lang="ru-RU" altLang="ru-RU" sz="2000" smtClean="0">
                <a:latin typeface="Times New Roman" pitchFamily="18" charset="0"/>
              </a:rPr>
              <a:t> 2. Координация мероприятий по реализации индивидуальной программы реабилитации инвалида (ребенка-инвалида) и оказание необходимого содействия инвалиду осуществляется органом социальной защиты населения.</a:t>
            </a:r>
          </a:p>
          <a:p>
            <a:pPr eaLnBrk="1" hangingPunct="1">
              <a:lnSpc>
                <a:spcPct val="80000"/>
              </a:lnSpc>
              <a:buFont typeface="Wingdings" pitchFamily="2" charset="2"/>
              <a:buNone/>
            </a:pPr>
            <a:r>
              <a:rPr lang="ru-RU" altLang="ru-RU" sz="2000" smtClean="0">
                <a:latin typeface="Times New Roman" pitchFamily="18" charset="0"/>
              </a:rPr>
              <a:t> 3. Оценка результатов проведения мероприятий медицинской, психолого-педагогической, социальной и профессиональной реабилитации осуществляется специалистами бюро (Федерального бюро, главного бюро) при очередном освидетельствовании инвалида</a:t>
            </a:r>
            <a:r>
              <a:rPr lang="ru-RU" altLang="ru-RU" sz="1800" smtClean="0">
                <a:latin typeface="Times New Roman" pitchFamily="18" charset="0"/>
              </a:rPr>
              <a:t>.</a:t>
            </a:r>
          </a:p>
        </p:txBody>
      </p:sp>
      <p:sp>
        <p:nvSpPr>
          <p:cNvPr id="25604" name="Rectangle 4"/>
          <p:cNvSpPr>
            <a:spLocks noChangeArrowheads="1"/>
          </p:cNvSpPr>
          <p:nvPr/>
        </p:nvSpPr>
        <p:spPr bwMode="auto">
          <a:xfrm>
            <a:off x="1476375" y="620713"/>
            <a:ext cx="6911975" cy="1187450"/>
          </a:xfrm>
          <a:prstGeom prst="rect">
            <a:avLst/>
          </a:prstGeom>
          <a:noFill/>
          <a:ln w="9525">
            <a:noFill/>
            <a:miter lim="800000"/>
            <a:headEnd/>
            <a:tailEnd/>
          </a:ln>
        </p:spPr>
        <p:txBody>
          <a:bodyPr>
            <a:spAutoFit/>
          </a:bodyPr>
          <a:lstStyle/>
          <a:p>
            <a:r>
              <a:rPr lang="ru-RU" altLang="ru-RU" sz="2400" b="1">
                <a:solidFill>
                  <a:schemeClr val="tx2"/>
                </a:solidFill>
              </a:rPr>
              <a:t>Порядок реализации индивидуальной программы реабилитации инвалида (ребенка-инвалида)</a:t>
            </a:r>
          </a:p>
        </p:txBody>
      </p:sp>
    </p:spTree>
    <p:extLst>
      <p:ext uri="{BB962C8B-B14F-4D97-AF65-F5344CB8AC3E}">
        <p14:creationId xmlns:p14="http://schemas.microsoft.com/office/powerpoint/2010/main" val="182347731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ru-RU" sz="2000" b="1" smtClean="0"/>
              <a:t/>
            </a:r>
            <a:br>
              <a:rPr lang="ru-RU" sz="2000" b="1" smtClean="0"/>
            </a:br>
            <a:r>
              <a:rPr lang="ru-RU" sz="2000" b="1" smtClean="0"/>
              <a:t/>
            </a:r>
            <a:br>
              <a:rPr lang="ru-RU" sz="2000" b="1" smtClean="0"/>
            </a:br>
            <a:r>
              <a:rPr lang="ru-RU" sz="2000" b="1" smtClean="0"/>
              <a:t/>
            </a:r>
            <a:br>
              <a:rPr lang="ru-RU" sz="2000" b="1" smtClean="0"/>
            </a:br>
            <a:r>
              <a:rPr lang="ru-RU" sz="2000" b="1" smtClean="0"/>
              <a:t/>
            </a:r>
            <a:br>
              <a:rPr lang="ru-RU" sz="2000" b="1" smtClean="0"/>
            </a:br>
            <a:r>
              <a:rPr lang="ru-RU" sz="2000" b="1" smtClean="0"/>
              <a:t/>
            </a:r>
            <a:br>
              <a:rPr lang="ru-RU" sz="2000" b="1" smtClean="0"/>
            </a:br>
            <a:r>
              <a:rPr lang="ru-RU" sz="2000" b="1" smtClean="0"/>
              <a:t/>
            </a:r>
            <a:br>
              <a:rPr lang="ru-RU" sz="2000" b="1" smtClean="0"/>
            </a:br>
            <a:r>
              <a:rPr lang="ru-RU" sz="2000" b="1" smtClean="0"/>
              <a:t/>
            </a:r>
            <a:br>
              <a:rPr lang="ru-RU" sz="2000" b="1" smtClean="0"/>
            </a:br>
            <a:r>
              <a:rPr lang="ru-RU" sz="2000" b="1" smtClean="0">
                <a:latin typeface="Times New Roman" pitchFamily="18" charset="0"/>
              </a:rPr>
              <a:t>О СОЗДАНИИ УСЛОВИЙ ДЛЯ ПОЛУЧЕНИЯ ОБРАЗОВАНИЯ ДЕТЬМИ С ОГРАНИЧЕННЫМИ ВОЗМОЖНОСТЯМИ ЗДОРОВЬЯ И ДЕТЬМИ-ИНВАЛИДАМИ </a:t>
            </a:r>
            <a:r>
              <a:rPr lang="ru-RU" sz="2000" smtClean="0">
                <a:latin typeface="Times New Roman" pitchFamily="18" charset="0"/>
              </a:rPr>
              <a:t> (Письмо Минобрнауки РФ от 18.04.2008 № аф-150/06) </a:t>
            </a:r>
            <a:br>
              <a:rPr lang="ru-RU" sz="2000" smtClean="0">
                <a:latin typeface="Times New Roman" pitchFamily="18" charset="0"/>
              </a:rPr>
            </a:br>
            <a:endParaRPr lang="ru-RU" sz="2000" smtClean="0">
              <a:latin typeface="Times New Roman" pitchFamily="18" charset="0"/>
            </a:endParaRPr>
          </a:p>
        </p:txBody>
      </p:sp>
      <p:sp>
        <p:nvSpPr>
          <p:cNvPr id="23555" name="Rectangle 3"/>
          <p:cNvSpPr>
            <a:spLocks noGrp="1" noChangeArrowheads="1"/>
          </p:cNvSpPr>
          <p:nvPr>
            <p:ph type="body" idx="1"/>
          </p:nvPr>
        </p:nvSpPr>
        <p:spPr/>
        <p:txBody>
          <a:bodyPr/>
          <a:lstStyle/>
          <a:p>
            <a:pPr algn="just" eaLnBrk="1" hangingPunct="1">
              <a:lnSpc>
                <a:spcPct val="80000"/>
              </a:lnSpc>
              <a:buFont typeface="Wingdings" pitchFamily="2" charset="2"/>
              <a:buNone/>
            </a:pPr>
            <a:r>
              <a:rPr lang="ru-RU" sz="2000" smtClean="0"/>
              <a:t>    Формы и степень образовательной интеграции ребенка с ограниченными возможностями здоровья могут варьироваться в зависимости от степени выраженности недостатков его психического и (или) физического развития. Например, дети, уровень психофизического развития которых в целом соответствует возрастной норме, могут на постоянной основе обучаться по обычной образовательной программе в одном классе со сверстниками, не имеющими нарушений развития, при наличии необходимых технических средств обучения. При этом число детей с ограниченными возможностями здоровья, обучающихся в обычном классе, как правило, не должно превышать 3 - 4 человек. </a:t>
            </a:r>
          </a:p>
          <a:p>
            <a:pPr eaLnBrk="1" hangingPunct="1">
              <a:lnSpc>
                <a:spcPct val="80000"/>
              </a:lnSpc>
            </a:pPr>
            <a:endParaRPr lang="ru-RU" sz="2800" smtClean="0"/>
          </a:p>
          <a:p>
            <a:pPr eaLnBrk="1" hangingPunct="1">
              <a:lnSpc>
                <a:spcPct val="80000"/>
              </a:lnSpc>
            </a:pPr>
            <a:endParaRPr lang="ru-RU" sz="2000" smtClean="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ru-RU" sz="2400" b="1" smtClean="0"/>
              <a:t>«О государственной программе Российской Федерации «Доступная среда» на 2011 - 2015 годы»  </a:t>
            </a:r>
            <a:r>
              <a:rPr lang="ru-RU" sz="2400" smtClean="0"/>
              <a:t>Постановление от 17 марта 2011 г.  №175</a:t>
            </a:r>
          </a:p>
        </p:txBody>
      </p:sp>
      <p:sp>
        <p:nvSpPr>
          <p:cNvPr id="24579" name="Rectangle 3"/>
          <p:cNvSpPr>
            <a:spLocks noGrp="1" noChangeArrowheads="1"/>
          </p:cNvSpPr>
          <p:nvPr>
            <p:ph type="body" idx="1"/>
          </p:nvPr>
        </p:nvSpPr>
        <p:spPr/>
        <p:txBody>
          <a:bodyPr/>
          <a:lstStyle/>
          <a:p>
            <a:pPr eaLnBrk="1" hangingPunct="1">
              <a:lnSpc>
                <a:spcPct val="80000"/>
              </a:lnSpc>
              <a:buFont typeface="Wingdings" pitchFamily="2" charset="2"/>
              <a:buNone/>
            </a:pPr>
            <a:r>
              <a:rPr lang="ru-RU" sz="2000" b="1" i="1" smtClean="0">
                <a:latin typeface="Times New Roman" pitchFamily="18" charset="0"/>
              </a:rPr>
              <a:t>Целевые индикаторы и показатели Программы: </a:t>
            </a:r>
          </a:p>
          <a:p>
            <a:pPr algn="just" eaLnBrk="1" hangingPunct="1">
              <a:lnSpc>
                <a:spcPct val="80000"/>
              </a:lnSpc>
            </a:pPr>
            <a:r>
              <a:rPr lang="ru-RU" sz="2000" smtClean="0">
                <a:latin typeface="Times New Roman" pitchFamily="18" charset="0"/>
              </a:rPr>
              <a:t>доля общеобразовательных учреждений, в которых создана универсальная безбарьерная среда, позволяющая обеспечить совместное обучение инвалидов и лиц, не имеющих нарушений развития, в общем количестве общеобразовательных учреждений.  </a:t>
            </a:r>
          </a:p>
          <a:p>
            <a:pPr algn="just" eaLnBrk="1" hangingPunct="1">
              <a:lnSpc>
                <a:spcPct val="80000"/>
              </a:lnSpc>
            </a:pPr>
            <a:r>
              <a:rPr lang="ru-RU" sz="2000" smtClean="0">
                <a:latin typeface="Times New Roman" pitchFamily="18" charset="0"/>
              </a:rPr>
              <a:t>Одним из приоритетных направлений государственной политики должно стать </a:t>
            </a:r>
            <a:r>
              <a:rPr lang="ru-RU" sz="2000" b="1" smtClean="0">
                <a:latin typeface="Times New Roman" pitchFamily="18" charset="0"/>
              </a:rPr>
              <a:t>создание условий</a:t>
            </a:r>
            <a:r>
              <a:rPr lang="ru-RU" sz="2000" smtClean="0">
                <a:latin typeface="Times New Roman" pitchFamily="18" charset="0"/>
              </a:rPr>
              <a:t> для предоставления детям-инвалидам с учетом особенностей их психофизического развития равного доступа к качественному образованию в общеобразовательных и других образовательных учреждениях, реализующих образовательные программы общего образования (далее - обычные образовательные учреждения), и </a:t>
            </a:r>
            <a:r>
              <a:rPr lang="ru-RU" sz="2000" b="1" smtClean="0">
                <a:latin typeface="Times New Roman" pitchFamily="18" charset="0"/>
              </a:rPr>
              <a:t>с учетом заключений психолого-медико-педагогических комиссий. </a:t>
            </a:r>
          </a:p>
          <a:p>
            <a:pPr eaLnBrk="1" hangingPunct="1">
              <a:lnSpc>
                <a:spcPct val="80000"/>
              </a:lnSpc>
            </a:pPr>
            <a:endParaRPr lang="ru-RU" sz="2000" b="1" smtClean="0">
              <a:latin typeface="Times New Roman" pitchFamily="18" charset="0"/>
            </a:endParaRPr>
          </a:p>
          <a:p>
            <a:pPr eaLnBrk="1" hangingPunct="1">
              <a:lnSpc>
                <a:spcPct val="80000"/>
              </a:lnSpc>
            </a:pPr>
            <a:endParaRPr lang="ru-RU" sz="2000" smtClean="0">
              <a:latin typeface="Times New Roman"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1116013" y="0"/>
            <a:ext cx="7793037" cy="1773238"/>
          </a:xfrm>
        </p:spPr>
        <p:txBody>
          <a:bodyPr/>
          <a:lstStyle/>
          <a:p>
            <a:r>
              <a:rPr lang="ru-RU" altLang="ru-RU" sz="1800" smtClean="0"/>
              <a:t/>
            </a:r>
            <a:br>
              <a:rPr lang="ru-RU" altLang="ru-RU" sz="1800" smtClean="0"/>
            </a:br>
            <a:r>
              <a:rPr lang="ru-RU" altLang="ru-RU" sz="1800" smtClean="0"/>
              <a:t>ПРИКАЗ МИНИСТЕРСТВА ОБРАЗОВАНИЯ И НАУКИ РФ ОТ 30 АВГУСТА 2013 Г. N 1015 "ОБ </a:t>
            </a:r>
            <a:r>
              <a:rPr lang="ru-RU" altLang="ru-RU" sz="2000" smtClean="0"/>
              <a:t>УТВЕРЖДЕНИИ</a:t>
            </a:r>
            <a:r>
              <a:rPr lang="ru-RU" altLang="ru-RU" sz="1800" smtClean="0"/>
              <a:t> ПОРЯДКА ОРГАНИЗАЦИИ И ОСУЩЕСТВЛЕНИЯ ОБРАЗОВАТЕЛЬНОЙ ДЕЯТЕЛЬНОСТИ ПО ОСНОВНЫМ ОБЩЕОБРАЗОВАТЕЛЬНЫМ ПРОГРАММАМ - ОБРАЗОВАТЕЛЬНЫМ ПРОГРАММАМ НАЧАЛЬНОГО ОБЩЕГО, ОСНОВНОГО ОБЩЕГО И СРЕДНЕГО ОБЩЕГО ОБРАЗОВАНИЯ"</a:t>
            </a:r>
          </a:p>
        </p:txBody>
      </p:sp>
      <p:sp>
        <p:nvSpPr>
          <p:cNvPr id="29699" name="Rectangle 3"/>
          <p:cNvSpPr>
            <a:spLocks noGrp="1" noChangeArrowheads="1"/>
          </p:cNvSpPr>
          <p:nvPr>
            <p:ph type="body" idx="1"/>
          </p:nvPr>
        </p:nvSpPr>
        <p:spPr>
          <a:xfrm>
            <a:off x="1182688" y="2017713"/>
            <a:ext cx="7772400" cy="4506912"/>
          </a:xfrm>
        </p:spPr>
        <p:txBody>
          <a:bodyPr/>
          <a:lstStyle/>
          <a:p>
            <a:pPr>
              <a:lnSpc>
                <a:spcPct val="80000"/>
              </a:lnSpc>
            </a:pPr>
            <a:r>
              <a:rPr lang="ru-RU" altLang="ru-RU" sz="1400" smtClean="0"/>
              <a:t> </a:t>
            </a:r>
            <a:r>
              <a:rPr lang="ru-RU" altLang="ru-RU" sz="2000" b="1" smtClean="0"/>
              <a:t>II. Организация и осуществление образовательной деятельности</a:t>
            </a:r>
          </a:p>
          <a:p>
            <a:pPr>
              <a:lnSpc>
                <a:spcPct val="80000"/>
              </a:lnSpc>
            </a:pPr>
            <a:r>
              <a:rPr lang="ru-RU" altLang="ru-RU" sz="2000" smtClean="0"/>
              <a:t> 5.  </a:t>
            </a:r>
            <a:r>
              <a:rPr lang="ru-RU" altLang="ru-RU" sz="2000" u="sng" smtClean="0"/>
              <a:t>Обучение  по  индивидуальному  учебному  плану,</a:t>
            </a:r>
            <a:r>
              <a:rPr lang="ru-RU" altLang="ru-RU" sz="2000" smtClean="0"/>
              <a:t>  в     том числе ускоренное обучение, в пределах осваиваемых общеобразовательных программ осуществляется </a:t>
            </a:r>
            <a:r>
              <a:rPr lang="ru-RU" altLang="ru-RU" sz="2000" u="sng" smtClean="0"/>
              <a:t>в порядке, установленном локальными  нормативными   актами образовательной организации.</a:t>
            </a:r>
          </a:p>
          <a:p>
            <a:pPr>
              <a:lnSpc>
                <a:spcPct val="80000"/>
              </a:lnSpc>
            </a:pPr>
            <a:r>
              <a:rPr lang="ru-RU" altLang="ru-RU" sz="2000" smtClean="0"/>
              <a:t>     При прохождении обучения в соответствии  с  </a:t>
            </a:r>
            <a:r>
              <a:rPr lang="ru-RU" altLang="ru-RU" sz="2000" b="1" smtClean="0"/>
              <a:t>индивидуальным   учебным планом  </a:t>
            </a:r>
            <a:r>
              <a:rPr lang="ru-RU" altLang="ru-RU" sz="2000" smtClean="0"/>
              <a:t>его  </a:t>
            </a:r>
            <a:r>
              <a:rPr lang="ru-RU" altLang="ru-RU" sz="2000" b="1" smtClean="0"/>
              <a:t>продолжительность  может  быть  изменена     </a:t>
            </a:r>
            <a:r>
              <a:rPr lang="ru-RU" altLang="ru-RU" sz="2000" smtClean="0"/>
              <a:t>образовательной организацией  с  учетом  особенностей  и  образовательных    потребностей конкретного учащегося.</a:t>
            </a:r>
          </a:p>
          <a:p>
            <a:pPr>
              <a:lnSpc>
                <a:spcPct val="80000"/>
              </a:lnSpc>
            </a:pPr>
            <a:r>
              <a:rPr lang="ru-RU" altLang="ru-RU" sz="2000" smtClean="0"/>
              <a:t>12.  Общеобразовательные  программы  реализуются     образовательной	организацией как самостоятельно,  так  и  посредством  сетевых    форм их реализации.</a:t>
            </a:r>
          </a:p>
        </p:txBody>
      </p:sp>
    </p:spTree>
    <p:extLst>
      <p:ext uri="{BB962C8B-B14F-4D97-AF65-F5344CB8AC3E}">
        <p14:creationId xmlns:p14="http://schemas.microsoft.com/office/powerpoint/2010/main" val="8111451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Заголовок 1"/>
          <p:cNvSpPr>
            <a:spLocks noGrp="1"/>
          </p:cNvSpPr>
          <p:nvPr>
            <p:ph type="title"/>
          </p:nvPr>
        </p:nvSpPr>
        <p:spPr>
          <a:xfrm>
            <a:off x="1150938" y="214313"/>
            <a:ext cx="7793037" cy="1846262"/>
          </a:xfrm>
        </p:spPr>
        <p:txBody>
          <a:bodyPr/>
          <a:lstStyle/>
          <a:p>
            <a:r>
              <a:rPr lang="ru-RU" sz="2000" smtClean="0"/>
              <a:t/>
            </a:r>
            <a:br>
              <a:rPr lang="ru-RU" sz="2000" smtClean="0"/>
            </a:br>
            <a:r>
              <a:rPr lang="ru-RU" sz="2000" smtClean="0"/>
              <a:t/>
            </a:r>
            <a:br>
              <a:rPr lang="ru-RU" sz="2000" smtClean="0"/>
            </a:br>
            <a:r>
              <a:rPr lang="ru-RU" sz="2000" smtClean="0"/>
              <a:t/>
            </a:r>
            <a:br>
              <a:rPr lang="ru-RU" sz="2000" smtClean="0"/>
            </a:br>
            <a:r>
              <a:rPr lang="ru-RU" sz="2000" smtClean="0"/>
              <a:t/>
            </a:r>
            <a:br>
              <a:rPr lang="ru-RU" sz="2000" smtClean="0"/>
            </a:br>
            <a:r>
              <a:rPr lang="ru-RU" sz="2000" smtClean="0"/>
              <a:t/>
            </a:r>
            <a:br>
              <a:rPr lang="ru-RU" sz="2000" smtClean="0"/>
            </a:br>
            <a:r>
              <a:rPr lang="ru-RU" smtClean="0"/>
              <a:t/>
            </a:r>
            <a:br>
              <a:rPr lang="ru-RU" smtClean="0"/>
            </a:br>
            <a:r>
              <a:rPr lang="ru-RU" sz="2400" b="1" smtClean="0"/>
              <a:t> Федеральный государственный образовательный стандарт </a:t>
            </a:r>
            <a:br>
              <a:rPr lang="ru-RU" sz="2400" b="1" smtClean="0"/>
            </a:br>
            <a:r>
              <a:rPr lang="ru-RU" sz="2400" b="1" smtClean="0"/>
              <a:t>начального общего образования обучающихся</a:t>
            </a:r>
            <a:br>
              <a:rPr lang="ru-RU" sz="2400" b="1" smtClean="0"/>
            </a:br>
            <a:r>
              <a:rPr lang="ru-RU" sz="2400" b="1" smtClean="0"/>
              <a:t>с ограниченными возможностями здоровья</a:t>
            </a:r>
            <a:r>
              <a:rPr lang="ru-RU" sz="2400" smtClean="0"/>
              <a:t> </a:t>
            </a:r>
            <a:br>
              <a:rPr lang="ru-RU" sz="2400" smtClean="0"/>
            </a:br>
            <a:r>
              <a:rPr lang="ru-RU" sz="2400" smtClean="0"/>
              <a:t>от « 19»  декабря 2014 г. № 1598</a:t>
            </a:r>
            <a:endParaRPr lang="ru-RU" sz="2400" b="1" smtClean="0"/>
          </a:p>
        </p:txBody>
      </p:sp>
      <p:sp>
        <p:nvSpPr>
          <p:cNvPr id="32771" name="Содержимое 2"/>
          <p:cNvSpPr>
            <a:spLocks noGrp="1"/>
          </p:cNvSpPr>
          <p:nvPr>
            <p:ph idx="1"/>
          </p:nvPr>
        </p:nvSpPr>
        <p:spPr>
          <a:xfrm>
            <a:off x="468313" y="2017713"/>
            <a:ext cx="8486775" cy="4114800"/>
          </a:xfrm>
        </p:spPr>
        <p:txBody>
          <a:bodyPr/>
          <a:lstStyle/>
          <a:p>
            <a:pPr algn="just">
              <a:buFont typeface="Wingdings" pitchFamily="2" charset="2"/>
              <a:buNone/>
            </a:pPr>
            <a:r>
              <a:rPr lang="ru-RU" smtClean="0"/>
              <a:t>   Варианты 1.1., 2.1, 3.1, 4.1, 5.1, 6.1, 7.1 предполагает, что  обучающийся  с ОВЗ получает образование, полностью соответствующее по итоговым достижениям к моменту завершения обучения, образования здоровых сверстников, находясь в их среде и в те же сроки обучения (1 - 4 классы). </a:t>
            </a:r>
          </a:p>
          <a:p>
            <a:pPr algn="just"/>
            <a:endParaRPr lang="ru-RU" smtClean="0"/>
          </a:p>
        </p:txBody>
      </p:sp>
    </p:spTree>
    <p:extLst>
      <p:ext uri="{BB962C8B-B14F-4D97-AF65-F5344CB8AC3E}">
        <p14:creationId xmlns:p14="http://schemas.microsoft.com/office/powerpoint/2010/main" val="68689657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1150938" y="0"/>
            <a:ext cx="7793037" cy="1916113"/>
          </a:xfrm>
        </p:spPr>
        <p:txBody>
          <a:bodyPr/>
          <a:lstStyle/>
          <a:p>
            <a:r>
              <a:rPr lang="ru-RU" altLang="ru-RU" sz="1800" smtClean="0"/>
              <a:t>ПРИКАЗ МИНИСТЕРСТВА ОБРАЗОВАНИЯ И НАУКИ РФ ОТ 30 АВГУСТА 2013 Г. N 1015 "ОБ УТВЕРЖДЕНИИ ПОРЯДКА ОРГАНИЗАЦИИ И ОСУЩЕСТВЛЕНИЯ ОБРАЗОВАТЕЛЬНОЙ ДЕЯТЕЛЬНОСТИ ПО ОСНОВНЫМ ОБЩЕОБРАЗОВАТЕЛЬНЫМ ПРОГРАММАМ - ОБРАЗОВАТЕЛЬНЫМ ПРОГРАММАМ НАЧАЛЬНОГО ОБЩЕГО, ОСНОВНОГО ОБЩЕГО И СРЕДНЕГО ОБЩЕГО ОБРАЗОВАНИЯ"</a:t>
            </a:r>
          </a:p>
        </p:txBody>
      </p:sp>
      <p:sp>
        <p:nvSpPr>
          <p:cNvPr id="31747" name="Rectangle 3"/>
          <p:cNvSpPr>
            <a:spLocks noGrp="1" noChangeArrowheads="1"/>
          </p:cNvSpPr>
          <p:nvPr>
            <p:ph type="body" idx="1"/>
          </p:nvPr>
        </p:nvSpPr>
        <p:spPr/>
        <p:txBody>
          <a:bodyPr/>
          <a:lstStyle/>
          <a:p>
            <a:pPr algn="just">
              <a:lnSpc>
                <a:spcPct val="80000"/>
              </a:lnSpc>
            </a:pPr>
            <a:r>
              <a:rPr lang="ru-RU" altLang="ru-RU" sz="2000" smtClean="0"/>
              <a:t>24. Для получения без дискриминации качественного образования лицами</a:t>
            </a:r>
          </a:p>
          <a:p>
            <a:pPr algn="just">
              <a:lnSpc>
                <a:spcPct val="80000"/>
              </a:lnSpc>
              <a:buFont typeface="Wingdings" pitchFamily="2" charset="2"/>
              <a:buNone/>
            </a:pPr>
            <a:r>
              <a:rPr lang="ru-RU" altLang="ru-RU" sz="2000" smtClean="0"/>
              <a:t>	с ограниченными возможностями здоровья, создаются:</a:t>
            </a:r>
          </a:p>
          <a:p>
            <a:pPr algn="just">
              <a:lnSpc>
                <a:spcPct val="80000"/>
              </a:lnSpc>
            </a:pPr>
            <a:r>
              <a:rPr lang="ru-RU" altLang="ru-RU" sz="2000" smtClean="0"/>
              <a:t>необходимые условия для коррекции нарушений развития  и   социальной 	адаптации, оказания ранней коррекционной помощи  на  основе   специальных педагогических подходов и  наиболее  подходящих  для  этих  лиц   языков, методов и способов общения;</a:t>
            </a:r>
          </a:p>
          <a:p>
            <a:pPr algn="just">
              <a:lnSpc>
                <a:spcPct val="80000"/>
              </a:lnSpc>
            </a:pPr>
            <a:r>
              <a:rPr lang="ru-RU" altLang="ru-RU" sz="2000" smtClean="0"/>
              <a:t> условия, в максимальной степени способствующие получению образования определенного уровня и определенной направленности, а также   социальному</a:t>
            </a:r>
          </a:p>
          <a:p>
            <a:pPr algn="just">
              <a:lnSpc>
                <a:spcPct val="80000"/>
              </a:lnSpc>
              <a:buFont typeface="Wingdings" pitchFamily="2" charset="2"/>
              <a:buNone/>
            </a:pPr>
            <a:r>
              <a:rPr lang="ru-RU" altLang="ru-RU" sz="2000" smtClean="0"/>
              <a:t>	развитию этих лиц, в  том  числе  посредством  организации   </a:t>
            </a:r>
            <a:r>
              <a:rPr lang="ru-RU" altLang="ru-RU" sz="2000" b="1" smtClean="0"/>
              <a:t>инклюзивного</a:t>
            </a:r>
            <a:r>
              <a:rPr lang="ru-RU" altLang="ru-RU" sz="2000" smtClean="0"/>
              <a:t> образования лиц с ограниченными возможностями здоровья.</a:t>
            </a:r>
          </a:p>
        </p:txBody>
      </p:sp>
    </p:spTree>
    <p:extLst>
      <p:ext uri="{BB962C8B-B14F-4D97-AF65-F5344CB8AC3E}">
        <p14:creationId xmlns:p14="http://schemas.microsoft.com/office/powerpoint/2010/main" val="18137279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600" dirty="0" smtClean="0"/>
              <a:t>Приказ от 23.10.2015 №864 Управления образования </a:t>
            </a:r>
            <a:r>
              <a:rPr lang="ru-RU" sz="3600" dirty="0" err="1" smtClean="0"/>
              <a:t>г.Казани</a:t>
            </a:r>
            <a:endParaRPr lang="ru-RU" sz="3600" dirty="0"/>
          </a:p>
        </p:txBody>
      </p:sp>
      <p:sp>
        <p:nvSpPr>
          <p:cNvPr id="3" name="Объект 2"/>
          <p:cNvSpPr>
            <a:spLocks noGrp="1"/>
          </p:cNvSpPr>
          <p:nvPr>
            <p:ph idx="1"/>
          </p:nvPr>
        </p:nvSpPr>
        <p:spPr/>
        <p:txBody>
          <a:bodyPr/>
          <a:lstStyle/>
          <a:p>
            <a:r>
              <a:rPr lang="ru-RU" dirty="0" smtClean="0"/>
              <a:t>Об утверждении плана-графика по обеспечению введения ФГОС образования обучающихся с ОВЗ в </a:t>
            </a:r>
            <a:r>
              <a:rPr lang="ru-RU" dirty="0" err="1" smtClean="0"/>
              <a:t>г.Казани</a:t>
            </a:r>
            <a:endParaRPr lang="ru-RU" dirty="0"/>
          </a:p>
        </p:txBody>
      </p:sp>
    </p:spTree>
    <p:extLst>
      <p:ext uri="{BB962C8B-B14F-4D97-AF65-F5344CB8AC3E}">
        <p14:creationId xmlns:p14="http://schemas.microsoft.com/office/powerpoint/2010/main" val="38974355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Мероприятия</a:t>
            </a:r>
            <a:endParaRPr lang="ru-RU" dirty="0"/>
          </a:p>
        </p:txBody>
      </p:sp>
      <p:sp>
        <p:nvSpPr>
          <p:cNvPr id="3" name="Объект 2"/>
          <p:cNvSpPr>
            <a:spLocks noGrp="1"/>
          </p:cNvSpPr>
          <p:nvPr>
            <p:ph idx="1"/>
          </p:nvPr>
        </p:nvSpPr>
        <p:spPr/>
        <p:txBody>
          <a:bodyPr/>
          <a:lstStyle/>
          <a:p>
            <a:r>
              <a:rPr lang="ru-RU" sz="2800" dirty="0" smtClean="0"/>
              <a:t>1. Создание нормативно-правового, методического и аналитического  обеспечения реализации ФГОС обучающихся с ОВЗ</a:t>
            </a:r>
          </a:p>
          <a:p>
            <a:pPr lvl="0">
              <a:buClr>
                <a:srgbClr val="3333CC"/>
              </a:buClr>
            </a:pPr>
            <a:r>
              <a:rPr lang="ru-RU" sz="2800" dirty="0" smtClean="0"/>
              <a:t>2. Организационное обеспечение введения ФГОС </a:t>
            </a:r>
            <a:r>
              <a:rPr lang="ru-RU" sz="2800" dirty="0" smtClean="0">
                <a:solidFill>
                  <a:srgbClr val="000000"/>
                </a:solidFill>
              </a:rPr>
              <a:t>обучающихся </a:t>
            </a:r>
            <a:r>
              <a:rPr lang="ru-RU" sz="2800" dirty="0">
                <a:solidFill>
                  <a:srgbClr val="000000"/>
                </a:solidFill>
              </a:rPr>
              <a:t>с </a:t>
            </a:r>
            <a:r>
              <a:rPr lang="ru-RU" sz="2800" dirty="0" smtClean="0">
                <a:solidFill>
                  <a:srgbClr val="000000"/>
                </a:solidFill>
              </a:rPr>
              <a:t>ОВЗ</a:t>
            </a:r>
          </a:p>
          <a:p>
            <a:pPr lvl="0">
              <a:buClr>
                <a:srgbClr val="3333CC"/>
              </a:buClr>
            </a:pPr>
            <a:r>
              <a:rPr lang="ru-RU" sz="2800" dirty="0" smtClean="0">
                <a:solidFill>
                  <a:srgbClr val="000000"/>
                </a:solidFill>
              </a:rPr>
              <a:t>3.Кадровое обеспечение</a:t>
            </a:r>
          </a:p>
          <a:p>
            <a:pPr lvl="0">
              <a:buClr>
                <a:srgbClr val="3333CC"/>
              </a:buClr>
            </a:pPr>
            <a:r>
              <a:rPr lang="ru-RU" sz="2800" dirty="0" smtClean="0">
                <a:solidFill>
                  <a:srgbClr val="000000"/>
                </a:solidFill>
              </a:rPr>
              <a:t>4. Информационное обеспечение</a:t>
            </a:r>
            <a:endParaRPr lang="ru-RU" sz="2800" dirty="0">
              <a:solidFill>
                <a:srgbClr val="000000"/>
              </a:solidFill>
            </a:endParaRPr>
          </a:p>
          <a:p>
            <a:endParaRPr lang="ru-RU" sz="2800" dirty="0"/>
          </a:p>
        </p:txBody>
      </p:sp>
    </p:spTree>
    <p:extLst>
      <p:ext uri="{BB962C8B-B14F-4D97-AF65-F5344CB8AC3E}">
        <p14:creationId xmlns:p14="http://schemas.microsoft.com/office/powerpoint/2010/main" val="31301965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ru-RU" altLang="ru-RU" sz="2000" smtClean="0"/>
              <a:t/>
            </a:r>
            <a:br>
              <a:rPr lang="ru-RU" altLang="ru-RU" sz="2000" smtClean="0"/>
            </a:br>
            <a:r>
              <a:rPr lang="ru-RU" altLang="ru-RU" sz="4000" b="1" u="sng" smtClean="0"/>
              <a:t/>
            </a:r>
            <a:br>
              <a:rPr lang="ru-RU" altLang="ru-RU" sz="4000" b="1" u="sng" smtClean="0"/>
            </a:br>
            <a:r>
              <a:rPr lang="ru-RU" altLang="ru-RU" sz="4000" smtClean="0"/>
              <a:t/>
            </a:r>
            <a:br>
              <a:rPr lang="ru-RU" altLang="ru-RU" sz="4000" smtClean="0"/>
            </a:br>
            <a:r>
              <a:rPr lang="ru-RU" altLang="ru-RU" sz="4000" smtClean="0"/>
              <a:t> </a:t>
            </a:r>
            <a:r>
              <a:rPr lang="ru-RU" altLang="ru-RU" sz="2000" b="1" smtClean="0"/>
              <a:t>Национальная стратегия действий в интересах детей на 2012 - 2017 годы</a:t>
            </a:r>
            <a:br>
              <a:rPr lang="ru-RU" altLang="ru-RU" sz="2000" b="1" smtClean="0"/>
            </a:br>
            <a:r>
              <a:rPr lang="ru-RU" altLang="ru-RU" sz="2000" b="1" smtClean="0"/>
              <a:t>(утв. Указом Президента РФ от 1 июня 2012 г. № 761)</a:t>
            </a:r>
            <a:endParaRPr lang="ru-RU" altLang="ru-RU" sz="4000" smtClean="0"/>
          </a:p>
        </p:txBody>
      </p:sp>
      <p:sp>
        <p:nvSpPr>
          <p:cNvPr id="7171" name="Rectangle 3"/>
          <p:cNvSpPr>
            <a:spLocks noGrp="1" noChangeArrowheads="1"/>
          </p:cNvSpPr>
          <p:nvPr>
            <p:ph type="body" idx="1"/>
          </p:nvPr>
        </p:nvSpPr>
        <p:spPr>
          <a:xfrm>
            <a:off x="1182688" y="2017713"/>
            <a:ext cx="7772400" cy="4579937"/>
          </a:xfrm>
        </p:spPr>
        <p:txBody>
          <a:bodyPr/>
          <a:lstStyle/>
          <a:p>
            <a:pPr>
              <a:lnSpc>
                <a:spcPct val="80000"/>
              </a:lnSpc>
              <a:buFont typeface="Wingdings" pitchFamily="2" charset="2"/>
              <a:buNone/>
            </a:pPr>
            <a:r>
              <a:rPr lang="ru-RU" altLang="ru-RU" sz="1400" smtClean="0"/>
              <a:t>	</a:t>
            </a:r>
            <a:r>
              <a:rPr lang="ru-RU" altLang="ru-RU" sz="1400" b="1" smtClean="0"/>
              <a:t>Предусматривает меры:</a:t>
            </a:r>
          </a:p>
          <a:p>
            <a:pPr>
              <a:lnSpc>
                <a:spcPct val="80000"/>
              </a:lnSpc>
              <a:buFont typeface="Wingdings" pitchFamily="2" charset="2"/>
              <a:buNone/>
            </a:pPr>
            <a:endParaRPr lang="ru-RU" altLang="ru-RU" sz="1400" b="1" smtClean="0"/>
          </a:p>
          <a:p>
            <a:pPr algn="just">
              <a:lnSpc>
                <a:spcPct val="80000"/>
              </a:lnSpc>
            </a:pPr>
            <a:r>
              <a:rPr lang="ru-RU" altLang="ru-RU" sz="1800" smtClean="0"/>
              <a:t>Законодательного закрепления обеспечения равного </a:t>
            </a:r>
            <a:r>
              <a:rPr lang="ru-RU" altLang="ru-RU" sz="1800" b="1" smtClean="0"/>
              <a:t>доступа детей-инвалидов и детей с ограниченными возможностями здоровья к качественному образованию всех уровней, гарантированной реализации их права на инклюзивное образование по месту жительства, а также соблюдения права родителей на выбор образовательного учреждения и формы обучения для ребенка.</a:t>
            </a:r>
          </a:p>
          <a:p>
            <a:pPr>
              <a:lnSpc>
                <a:spcPct val="80000"/>
              </a:lnSpc>
            </a:pPr>
            <a:r>
              <a:rPr lang="ru-RU" altLang="ru-RU" sz="1800" smtClean="0"/>
              <a:t>Нормативно-правового регулирования порядка финансирования расходов, необходимых для адресной поддержки инклюзивного обучения и социального обеспечения детей-инвалидов и детей с ограниченными возможностями здоровья.</a:t>
            </a:r>
          </a:p>
          <a:p>
            <a:pPr>
              <a:lnSpc>
                <a:spcPct val="80000"/>
              </a:lnSpc>
            </a:pPr>
            <a:r>
              <a:rPr lang="ru-RU" altLang="ru-RU" sz="1800" smtClean="0"/>
              <a:t>Внедрения эффективного механизма борьбы с дискриминацией в сфере образования для детей-инвалидов и детей с ограниченными возможностями здоровья в случае нарушения их права на инклюзивное образование.</a:t>
            </a:r>
          </a:p>
          <a:p>
            <a:pPr>
              <a:lnSpc>
                <a:spcPct val="80000"/>
              </a:lnSpc>
            </a:pPr>
            <a:r>
              <a:rPr lang="ru-RU" altLang="ru-RU" sz="1800" smtClean="0"/>
              <a:t>По пересмотру критериев установления инвалидности для детей.</a:t>
            </a:r>
          </a:p>
        </p:txBody>
      </p:sp>
    </p:spTree>
    <p:extLst>
      <p:ext uri="{BB962C8B-B14F-4D97-AF65-F5344CB8AC3E}">
        <p14:creationId xmlns:p14="http://schemas.microsoft.com/office/powerpoint/2010/main" val="350161009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Принципы сопровождения в ОУ</a:t>
            </a:r>
            <a:endParaRPr lang="ru-RU" dirty="0"/>
          </a:p>
        </p:txBody>
      </p:sp>
      <p:sp>
        <p:nvSpPr>
          <p:cNvPr id="3" name="Объект 2"/>
          <p:cNvSpPr>
            <a:spLocks noGrp="1"/>
          </p:cNvSpPr>
          <p:nvPr>
            <p:ph idx="1"/>
          </p:nvPr>
        </p:nvSpPr>
        <p:spPr/>
        <p:txBody>
          <a:bodyPr/>
          <a:lstStyle/>
          <a:p>
            <a:r>
              <a:rPr lang="ru-RU" dirty="0" smtClean="0"/>
              <a:t>Приоритет интересов в сопровождении находится на стороне ребенка</a:t>
            </a:r>
          </a:p>
          <a:p>
            <a:r>
              <a:rPr lang="ru-RU" dirty="0" smtClean="0"/>
              <a:t>Непрерывность сопровождения</a:t>
            </a:r>
          </a:p>
          <a:p>
            <a:r>
              <a:rPr lang="ru-RU" dirty="0" smtClean="0"/>
              <a:t>Комплексный подход сопровождения</a:t>
            </a:r>
          </a:p>
          <a:p>
            <a:r>
              <a:rPr lang="ru-RU" dirty="0" smtClean="0"/>
              <a:t>Автономность ребенка</a:t>
            </a:r>
            <a:endParaRPr lang="ru-RU" dirty="0"/>
          </a:p>
        </p:txBody>
      </p:sp>
    </p:spTree>
    <p:extLst>
      <p:ext uri="{BB962C8B-B14F-4D97-AF65-F5344CB8AC3E}">
        <p14:creationId xmlns:p14="http://schemas.microsoft.com/office/powerpoint/2010/main" val="115955791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Механизмы реализации</a:t>
            </a:r>
            <a:endParaRPr lang="ru-RU" dirty="0"/>
          </a:p>
        </p:txBody>
      </p:sp>
      <p:sp>
        <p:nvSpPr>
          <p:cNvPr id="3" name="Объект 2"/>
          <p:cNvSpPr>
            <a:spLocks noGrp="1"/>
          </p:cNvSpPr>
          <p:nvPr>
            <p:ph idx="1"/>
          </p:nvPr>
        </p:nvSpPr>
        <p:spPr/>
        <p:txBody>
          <a:bodyPr/>
          <a:lstStyle/>
          <a:p>
            <a:r>
              <a:rPr lang="ru-RU" dirty="0" smtClean="0"/>
              <a:t>Создание материально-технических условий</a:t>
            </a:r>
          </a:p>
          <a:p>
            <a:r>
              <a:rPr lang="ru-RU" dirty="0" smtClean="0"/>
              <a:t>Подготовка кадрового состава</a:t>
            </a:r>
          </a:p>
          <a:p>
            <a:r>
              <a:rPr lang="ru-RU" dirty="0" smtClean="0"/>
              <a:t>Формирование толерантного отношения к детям с ОВЗ</a:t>
            </a:r>
          </a:p>
          <a:p>
            <a:r>
              <a:rPr lang="ru-RU" dirty="0" smtClean="0"/>
              <a:t>Разработка нормативно-правовой базы</a:t>
            </a:r>
          </a:p>
        </p:txBody>
      </p:sp>
    </p:spTree>
    <p:extLst>
      <p:ext uri="{BB962C8B-B14F-4D97-AF65-F5344CB8AC3E}">
        <p14:creationId xmlns:p14="http://schemas.microsoft.com/office/powerpoint/2010/main" val="26365121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Механизмы реализации</a:t>
            </a:r>
            <a:endParaRPr lang="ru-RU" dirty="0"/>
          </a:p>
        </p:txBody>
      </p:sp>
      <p:sp>
        <p:nvSpPr>
          <p:cNvPr id="3" name="Объект 2"/>
          <p:cNvSpPr>
            <a:spLocks noGrp="1"/>
          </p:cNvSpPr>
          <p:nvPr>
            <p:ph idx="1"/>
          </p:nvPr>
        </p:nvSpPr>
        <p:spPr/>
        <p:txBody>
          <a:bodyPr/>
          <a:lstStyle/>
          <a:p>
            <a:r>
              <a:rPr lang="ru-RU" sz="3000" dirty="0" smtClean="0"/>
              <a:t>Организация научно-методического </a:t>
            </a:r>
            <a:r>
              <a:rPr lang="ru-RU" sz="3000" dirty="0" err="1" smtClean="0"/>
              <a:t>сопровождения:проведение</a:t>
            </a:r>
            <a:r>
              <a:rPr lang="ru-RU" sz="3000" dirty="0" smtClean="0"/>
              <a:t> обучающих мероприятий для </a:t>
            </a:r>
            <a:r>
              <a:rPr lang="ru-RU" sz="3000" dirty="0" err="1" smtClean="0"/>
              <a:t>педколлектива</a:t>
            </a:r>
            <a:r>
              <a:rPr lang="ru-RU" sz="3000" dirty="0" smtClean="0"/>
              <a:t> и родителей</a:t>
            </a:r>
          </a:p>
          <a:p>
            <a:r>
              <a:rPr lang="ru-RU" sz="3000" dirty="0" smtClean="0"/>
              <a:t>Организация </a:t>
            </a:r>
            <a:r>
              <a:rPr lang="ru-RU" sz="3000" dirty="0" err="1" smtClean="0"/>
              <a:t>тьюторского</a:t>
            </a:r>
            <a:r>
              <a:rPr lang="ru-RU" sz="3000" dirty="0" smtClean="0"/>
              <a:t> сопровождения и специальная подготовка учителей</a:t>
            </a:r>
          </a:p>
        </p:txBody>
      </p:sp>
    </p:spTree>
    <p:extLst>
      <p:ext uri="{BB962C8B-B14F-4D97-AF65-F5344CB8AC3E}">
        <p14:creationId xmlns:p14="http://schemas.microsoft.com/office/powerpoint/2010/main" val="2754430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solidFill>
                  <a:srgbClr val="333399"/>
                </a:solidFill>
              </a:rPr>
              <a:t>Механизмы реализации</a:t>
            </a:r>
            <a:endParaRPr lang="ru-RU" dirty="0"/>
          </a:p>
        </p:txBody>
      </p:sp>
      <p:sp>
        <p:nvSpPr>
          <p:cNvPr id="3" name="Объект 2"/>
          <p:cNvSpPr>
            <a:spLocks noGrp="1"/>
          </p:cNvSpPr>
          <p:nvPr>
            <p:ph idx="1"/>
          </p:nvPr>
        </p:nvSpPr>
        <p:spPr/>
        <p:txBody>
          <a:bodyPr/>
          <a:lstStyle/>
          <a:p>
            <a:pPr lvl="0">
              <a:buClr>
                <a:srgbClr val="3333CC"/>
              </a:buClr>
            </a:pPr>
            <a:r>
              <a:rPr lang="ru-RU" sz="3000" dirty="0">
                <a:solidFill>
                  <a:srgbClr val="000000"/>
                </a:solidFill>
              </a:rPr>
              <a:t>Организация психолого-медико-социального сопровождения</a:t>
            </a:r>
          </a:p>
          <a:p>
            <a:pPr lvl="0">
              <a:buClr>
                <a:srgbClr val="3333CC"/>
              </a:buClr>
            </a:pPr>
            <a:r>
              <a:rPr lang="ru-RU" sz="3000" dirty="0">
                <a:solidFill>
                  <a:srgbClr val="000000"/>
                </a:solidFill>
              </a:rPr>
              <a:t>Организация сетевого взаимодействия с организациями и ведомствами</a:t>
            </a:r>
          </a:p>
          <a:p>
            <a:r>
              <a:rPr lang="ru-RU" dirty="0" smtClean="0"/>
              <a:t>Организация коррекционно-развивающей среды</a:t>
            </a:r>
          </a:p>
        </p:txBody>
      </p:sp>
    </p:spTree>
    <p:extLst>
      <p:ext uri="{BB962C8B-B14F-4D97-AF65-F5344CB8AC3E}">
        <p14:creationId xmlns:p14="http://schemas.microsoft.com/office/powerpoint/2010/main" val="3610303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Р</a:t>
            </a:r>
            <a:r>
              <a:rPr lang="ru-RU" dirty="0" smtClean="0"/>
              <a:t>иски</a:t>
            </a:r>
            <a:endParaRPr lang="ru-RU" dirty="0"/>
          </a:p>
        </p:txBody>
      </p:sp>
      <p:sp>
        <p:nvSpPr>
          <p:cNvPr id="3" name="Объект 2"/>
          <p:cNvSpPr>
            <a:spLocks noGrp="1"/>
          </p:cNvSpPr>
          <p:nvPr>
            <p:ph idx="1"/>
          </p:nvPr>
        </p:nvSpPr>
        <p:spPr/>
        <p:txBody>
          <a:bodyPr/>
          <a:lstStyle/>
          <a:p>
            <a:r>
              <a:rPr lang="ru-RU" sz="2800" dirty="0" smtClean="0"/>
              <a:t>Неготовность участников к переходу на инклюзивное образование</a:t>
            </a:r>
          </a:p>
          <a:p>
            <a:r>
              <a:rPr lang="ru-RU" sz="2800" dirty="0" smtClean="0"/>
              <a:t>Сопротивление персонала ОУ нововведениям, непринятие инноваций</a:t>
            </a:r>
          </a:p>
          <a:p>
            <a:r>
              <a:rPr lang="ru-RU" sz="2800" dirty="0" smtClean="0"/>
              <a:t>Неготовность родителей учащихся к нововведениям</a:t>
            </a:r>
          </a:p>
          <a:p>
            <a:r>
              <a:rPr lang="ru-RU" sz="2800" dirty="0" smtClean="0"/>
              <a:t>Недостаточное качество образовательных услуг</a:t>
            </a:r>
          </a:p>
          <a:p>
            <a:r>
              <a:rPr lang="ru-RU" dirty="0" smtClean="0"/>
              <a:t>Финансово-технические риски</a:t>
            </a:r>
            <a:endParaRPr lang="ru-RU" dirty="0"/>
          </a:p>
        </p:txBody>
      </p:sp>
    </p:spTree>
    <p:extLst>
      <p:ext uri="{BB962C8B-B14F-4D97-AF65-F5344CB8AC3E}">
        <p14:creationId xmlns:p14="http://schemas.microsoft.com/office/powerpoint/2010/main" val="343077657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ru-RU" smtClean="0"/>
              <a:t>Спасибо за внимание!</a:t>
            </a:r>
          </a:p>
        </p:txBody>
      </p:sp>
      <p:sp>
        <p:nvSpPr>
          <p:cNvPr id="27651" name="Rectangle 3"/>
          <p:cNvSpPr>
            <a:spLocks noGrp="1" noChangeArrowheads="1"/>
          </p:cNvSpPr>
          <p:nvPr>
            <p:ph type="body" idx="1"/>
          </p:nvPr>
        </p:nvSpPr>
        <p:spPr/>
        <p:txBody>
          <a:bodyPr/>
          <a:lstStyle/>
          <a:p>
            <a:pPr eaLnBrk="1" hangingPunct="1"/>
            <a:r>
              <a:rPr lang="ru-RU" sz="2800" dirty="0" smtClean="0"/>
              <a:t>http://www.inclusive-edu.ru, сайт Института проблем инклюзивного образования (ИПИО МГППУ)</a:t>
            </a:r>
          </a:p>
          <a:p>
            <a:pPr eaLnBrk="1" hangingPunct="1"/>
            <a:r>
              <a:rPr lang="ru-RU" sz="2800" dirty="0" smtClean="0"/>
              <a:t>http://www.edu-open.ru, сайт проекта Департамента образования г.Москвы «Образование без границ» </a:t>
            </a:r>
          </a:p>
          <a:p>
            <a:pPr eaLnBrk="1" hangingPunct="1"/>
            <a:endParaRPr lang="en-US" sz="2800" dirty="0" smtClean="0"/>
          </a:p>
          <a:p>
            <a:pPr eaLnBrk="1" hangingPunct="1"/>
            <a:r>
              <a:rPr lang="en-US" sz="2800" dirty="0" smtClean="0"/>
              <a:t>ipio.mgppu@gmail.com</a:t>
            </a:r>
            <a:endParaRPr lang="ru-RU" sz="2800" dirty="0" smtClean="0"/>
          </a:p>
          <a:p>
            <a:pPr eaLnBrk="1" hangingPunct="1"/>
            <a:endParaRPr lang="ru-RU" sz="2800" dirty="0" smtClean="0"/>
          </a:p>
          <a:p>
            <a:pPr eaLnBrk="1" hangingPunct="1"/>
            <a:endParaRPr lang="ru-RU" sz="2800"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1150938" y="214313"/>
            <a:ext cx="7793037" cy="1846262"/>
          </a:xfrm>
        </p:spPr>
        <p:txBody>
          <a:bodyPr/>
          <a:lstStyle/>
          <a:p>
            <a:pPr algn="ctr" eaLnBrk="1" hangingPunct="1"/>
            <a:r>
              <a:rPr lang="ru-RU" sz="2400" b="1" smtClean="0">
                <a:latin typeface="Times New Roman" pitchFamily="18" charset="0"/>
              </a:rPr>
              <a:t>Право на образование</a:t>
            </a:r>
            <a:br>
              <a:rPr lang="ru-RU" sz="2400" b="1" smtClean="0">
                <a:latin typeface="Times New Roman" pitchFamily="18" charset="0"/>
              </a:rPr>
            </a:br>
            <a:r>
              <a:rPr lang="ru-RU" sz="2400" smtClean="0">
                <a:solidFill>
                  <a:srgbClr val="6699FF"/>
                </a:solidFill>
                <a:latin typeface="Times New Roman" pitchFamily="18" charset="0"/>
              </a:rPr>
              <a:t>Статья 18 Федерального закона от 24 ноября 1995 г. № 181-ФЗ «О социальной защите инвалидов в Российской Федерации»</a:t>
            </a:r>
            <a:br>
              <a:rPr lang="ru-RU" sz="2400" smtClean="0">
                <a:solidFill>
                  <a:srgbClr val="6699FF"/>
                </a:solidFill>
                <a:latin typeface="Times New Roman" pitchFamily="18" charset="0"/>
              </a:rPr>
            </a:br>
            <a:endParaRPr lang="ru-RU" sz="2400" smtClean="0">
              <a:solidFill>
                <a:srgbClr val="6699FF"/>
              </a:solidFill>
              <a:latin typeface="Times New Roman" pitchFamily="18" charset="0"/>
            </a:endParaRPr>
          </a:p>
        </p:txBody>
      </p:sp>
      <p:sp>
        <p:nvSpPr>
          <p:cNvPr id="5123" name="Rectangle 3"/>
          <p:cNvSpPr>
            <a:spLocks noGrp="1" noChangeArrowheads="1"/>
          </p:cNvSpPr>
          <p:nvPr>
            <p:ph type="body" idx="1"/>
          </p:nvPr>
        </p:nvSpPr>
        <p:spPr/>
        <p:txBody>
          <a:bodyPr/>
          <a:lstStyle/>
          <a:p>
            <a:pPr eaLnBrk="1" hangingPunct="1">
              <a:lnSpc>
                <a:spcPct val="80000"/>
              </a:lnSpc>
            </a:pPr>
            <a:r>
              <a:rPr lang="ru-RU" sz="2400" smtClean="0"/>
              <a:t>Образовательные учреждения </a:t>
            </a:r>
            <a:r>
              <a:rPr lang="ru-RU" sz="2400" b="1" smtClean="0"/>
              <a:t>совместно с органами социальной защиты населения</a:t>
            </a:r>
            <a:r>
              <a:rPr lang="ru-RU" sz="2400" smtClean="0"/>
              <a:t>, </a:t>
            </a:r>
            <a:r>
              <a:rPr lang="ru-RU" sz="2400" b="1" smtClean="0"/>
              <a:t>органами здравоохранения </a:t>
            </a:r>
            <a:r>
              <a:rPr lang="ru-RU" sz="2400" smtClean="0"/>
              <a:t>обеспечивают дошкольное, внешкольное воспитание и образование детей-инвалидов, получение</a:t>
            </a:r>
          </a:p>
          <a:p>
            <a:pPr eaLnBrk="1" hangingPunct="1">
              <a:lnSpc>
                <a:spcPct val="80000"/>
              </a:lnSpc>
              <a:buFont typeface="Wingdings" pitchFamily="2" charset="2"/>
              <a:buNone/>
            </a:pPr>
            <a:r>
              <a:rPr lang="ru-RU" sz="2400" smtClean="0"/>
              <a:t>    инвалидами среднего общего образования, среднего профессионального и высшего профессионального образования в соответствии с индивидуальной программой реабилитации.</a:t>
            </a:r>
          </a:p>
          <a:p>
            <a:pPr eaLnBrk="1" hangingPunct="1">
              <a:lnSpc>
                <a:spcPct val="80000"/>
              </a:lnSpc>
              <a:buFont typeface="Wingdings" pitchFamily="2" charset="2"/>
              <a:buNone/>
            </a:pPr>
            <a:r>
              <a:rPr lang="ru-RU" sz="2400" smtClean="0"/>
              <a:t>    </a:t>
            </a:r>
            <a:endParaRPr lang="ru-RU" sz="200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ru-RU" sz="2400" b="1" smtClean="0">
                <a:latin typeface="Times New Roman" pitchFamily="18" charset="0"/>
              </a:rPr>
              <a:t>Право на образование</a:t>
            </a:r>
            <a:br>
              <a:rPr lang="ru-RU" sz="2400" b="1" smtClean="0">
                <a:latin typeface="Times New Roman" pitchFamily="18" charset="0"/>
              </a:rPr>
            </a:br>
            <a:r>
              <a:rPr lang="ru-RU" sz="2400" b="1" smtClean="0">
                <a:latin typeface="Times New Roman" pitchFamily="18" charset="0"/>
              </a:rPr>
              <a:t> ФЗ </a:t>
            </a:r>
            <a:r>
              <a:rPr lang="ru-RU" sz="2400" smtClean="0">
                <a:latin typeface="Times New Roman" pitchFamily="18" charset="0"/>
              </a:rPr>
              <a:t>"Об образовании в Российской Федерации«</a:t>
            </a:r>
            <a:br>
              <a:rPr lang="ru-RU" sz="2400" smtClean="0">
                <a:latin typeface="Times New Roman" pitchFamily="18" charset="0"/>
              </a:rPr>
            </a:br>
            <a:r>
              <a:rPr lang="ru-RU" sz="2400" smtClean="0">
                <a:latin typeface="Times New Roman" pitchFamily="18" charset="0"/>
              </a:rPr>
              <a:t> от 29 декабря 2012 г. N 273</a:t>
            </a:r>
            <a:r>
              <a:rPr lang="ru-RU" sz="4000" smtClean="0">
                <a:latin typeface="Times New Roman" pitchFamily="18" charset="0"/>
              </a:rPr>
              <a:t> </a:t>
            </a:r>
          </a:p>
        </p:txBody>
      </p:sp>
      <p:sp>
        <p:nvSpPr>
          <p:cNvPr id="6147" name="Rectangle 3"/>
          <p:cNvSpPr>
            <a:spLocks noGrp="1" noChangeArrowheads="1"/>
          </p:cNvSpPr>
          <p:nvPr>
            <p:ph type="body" idx="1"/>
          </p:nvPr>
        </p:nvSpPr>
        <p:spPr/>
        <p:txBody>
          <a:bodyPr/>
          <a:lstStyle/>
          <a:p>
            <a:pPr eaLnBrk="1" hangingPunct="1"/>
            <a:r>
              <a:rPr lang="ru-RU" sz="2800" smtClean="0"/>
              <a:t>обучающийся с ограниченными возможностями здоровья - физическое лицо, имеющее недостатки в физическом и (или) психологическом развитии, </a:t>
            </a:r>
            <a:r>
              <a:rPr lang="ru-RU" sz="2800" b="1" smtClean="0"/>
              <a:t>подтвержденные психолого-медико-педагогической комиссией </a:t>
            </a:r>
            <a:r>
              <a:rPr lang="ru-RU" sz="2800" smtClean="0"/>
              <a:t>и препятствующие получению образования без создания специальных условий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ru-RU" sz="3200" b="1" smtClean="0">
                <a:latin typeface="Times New Roman" pitchFamily="18" charset="0"/>
              </a:rPr>
              <a:t>Статья 34. Основные права обучающихся и меры их социальной поддержки и стимулирования</a:t>
            </a:r>
          </a:p>
        </p:txBody>
      </p:sp>
      <p:sp>
        <p:nvSpPr>
          <p:cNvPr id="7171" name="Rectangle 3"/>
          <p:cNvSpPr>
            <a:spLocks noGrp="1" noChangeArrowheads="1"/>
          </p:cNvSpPr>
          <p:nvPr>
            <p:ph type="body" idx="1"/>
          </p:nvPr>
        </p:nvSpPr>
        <p:spPr/>
        <p:txBody>
          <a:bodyPr/>
          <a:lstStyle/>
          <a:p>
            <a:pPr eaLnBrk="1" hangingPunct="1">
              <a:lnSpc>
                <a:spcPct val="80000"/>
              </a:lnSpc>
            </a:pPr>
            <a:r>
              <a:rPr lang="ru-RU" sz="2400" smtClean="0"/>
              <a:t>1. Обучающимся предоставляются академические права на:</a:t>
            </a:r>
          </a:p>
          <a:p>
            <a:pPr eaLnBrk="1" hangingPunct="1">
              <a:lnSpc>
                <a:spcPct val="80000"/>
              </a:lnSpc>
            </a:pPr>
            <a:r>
              <a:rPr lang="ru-RU" sz="2400" smtClean="0"/>
              <a:t>…2) </a:t>
            </a:r>
            <a:r>
              <a:rPr lang="ru-RU" sz="2400" b="1" smtClean="0"/>
              <a:t>предоставление условий для обучения с учетом особенностей их психофизического развития и состояния здоровья</a:t>
            </a:r>
            <a:r>
              <a:rPr lang="ru-RU" sz="2400" smtClean="0"/>
              <a:t>, в том числе получение социально-педагогической и психологической помощи, бесплатной психолого-медико-педагогической коррекции;</a:t>
            </a:r>
          </a:p>
          <a:p>
            <a:pPr eaLnBrk="1" hangingPunct="1">
              <a:lnSpc>
                <a:spcPct val="80000"/>
              </a:lnSpc>
            </a:pPr>
            <a:r>
              <a:rPr lang="ru-RU" sz="2400" smtClean="0"/>
              <a:t>3) обучение по индивидуальному учебному плану, в том числе ускоренное обучение, в пределах осваиваемой образовательной программы в порядке, установленном локальными нормативными актами;</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ru-RU" sz="2400" b="1" smtClean="0">
                <a:latin typeface="Times New Roman" pitchFamily="18" charset="0"/>
              </a:rPr>
              <a:t>Статья 44. Права, обязанности и ответственность в сфере образования родителей (законных представителей) несовершеннолетних обучающихся</a:t>
            </a:r>
          </a:p>
        </p:txBody>
      </p:sp>
      <p:sp>
        <p:nvSpPr>
          <p:cNvPr id="8195" name="Rectangle 3"/>
          <p:cNvSpPr>
            <a:spLocks noGrp="1" noChangeArrowheads="1"/>
          </p:cNvSpPr>
          <p:nvPr>
            <p:ph type="body" idx="1"/>
          </p:nvPr>
        </p:nvSpPr>
        <p:spPr/>
        <p:txBody>
          <a:bodyPr/>
          <a:lstStyle/>
          <a:p>
            <a:pPr eaLnBrk="1" hangingPunct="1">
              <a:lnSpc>
                <a:spcPct val="80000"/>
              </a:lnSpc>
            </a:pPr>
            <a:r>
              <a:rPr lang="ru-RU" sz="2400" smtClean="0"/>
              <a:t>3. Родители (законные представители) несовершеннолетних обучающихся имеют право:</a:t>
            </a:r>
          </a:p>
          <a:p>
            <a:pPr eaLnBrk="1" hangingPunct="1">
              <a:lnSpc>
                <a:spcPct val="80000"/>
              </a:lnSpc>
            </a:pPr>
            <a:r>
              <a:rPr lang="ru-RU" sz="2400" smtClean="0"/>
              <a:t>…..8) присутствовать при обследовании детей психолого-медико-педагогической комиссией, обсуждении результатов обследования и рекомендаций, полученных по результатам обследования, </a:t>
            </a:r>
            <a:r>
              <a:rPr lang="ru-RU" sz="2400" b="1" smtClean="0"/>
              <a:t>высказывать свое мнение относительно предлагаемых условий для организации обучения и воспитания</a:t>
            </a:r>
            <a:r>
              <a:rPr lang="ru-RU" sz="2400" smtClean="0"/>
              <a:t> детей.</a:t>
            </a:r>
          </a:p>
          <a:p>
            <a:pPr eaLnBrk="1" hangingPunct="1">
              <a:lnSpc>
                <a:spcPct val="80000"/>
              </a:lnSpc>
            </a:pPr>
            <a:r>
              <a:rPr lang="ru-RU" sz="2400" smtClean="0"/>
              <a:t>4. Родители (законные представители) несовершеннолетних обучающихся обязаны:</a:t>
            </a:r>
          </a:p>
          <a:p>
            <a:pPr eaLnBrk="1" hangingPunct="1">
              <a:lnSpc>
                <a:spcPct val="80000"/>
              </a:lnSpc>
            </a:pPr>
            <a:r>
              <a:rPr lang="ru-RU" sz="2400" smtClean="0"/>
              <a:t>1) обеспечить получение детьми общего образования;</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ru-RU" altLang="ru-RU" sz="2400" b="1" smtClean="0"/>
              <a:t>Статья 48. Обязанности и ответственность педагогических работников</a:t>
            </a:r>
          </a:p>
        </p:txBody>
      </p:sp>
      <p:sp>
        <p:nvSpPr>
          <p:cNvPr id="12291" name="Rectangle 3"/>
          <p:cNvSpPr>
            <a:spLocks noGrp="1" noChangeArrowheads="1"/>
          </p:cNvSpPr>
          <p:nvPr>
            <p:ph type="body" idx="1"/>
          </p:nvPr>
        </p:nvSpPr>
        <p:spPr/>
        <p:txBody>
          <a:bodyPr/>
          <a:lstStyle/>
          <a:p>
            <a:r>
              <a:rPr lang="ru-RU" altLang="ru-RU" sz="2400" b="1" smtClean="0"/>
              <a:t>1. Педагогические работники обязаны:</a:t>
            </a:r>
          </a:p>
          <a:p>
            <a:r>
              <a:rPr lang="ru-RU" altLang="ru-RU" sz="2800" smtClean="0"/>
              <a:t>6) учитывать особенности психофизического развития обучающихся и состояние их здоровья, </a:t>
            </a:r>
            <a:r>
              <a:rPr lang="ru-RU" altLang="ru-RU" sz="2800" u="sng" smtClean="0"/>
              <a:t>соблюдать специальные условия, необходимые для получения образования лицами с ограниченными возможностями здоровья,</a:t>
            </a:r>
            <a:r>
              <a:rPr lang="ru-RU" altLang="ru-RU" sz="2800" smtClean="0"/>
              <a:t> взаимодействовать при необходимости с медицинскими организациями.</a:t>
            </a:r>
          </a:p>
        </p:txBody>
      </p:sp>
    </p:spTree>
    <p:extLst>
      <p:ext uri="{BB962C8B-B14F-4D97-AF65-F5344CB8AC3E}">
        <p14:creationId xmlns:p14="http://schemas.microsoft.com/office/powerpoint/2010/main" val="41252093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algn="ctr"/>
            <a:r>
              <a:rPr lang="ru-RU" altLang="ru-RU" sz="2800" b="1" smtClean="0">
                <a:solidFill>
                  <a:srgbClr val="000000"/>
                </a:solidFill>
                <a:latin typeface="Times New Roman" pitchFamily="18" charset="0"/>
                <a:ea typeface="Calibri" pitchFamily="34" charset="0"/>
                <a:cs typeface="Times New Roman" pitchFamily="18" charset="0"/>
              </a:rPr>
              <a:t>Статья 55. Общие требования к приему на обучение в организацию, осуществляющую образовательную деятельность</a:t>
            </a:r>
          </a:p>
        </p:txBody>
      </p:sp>
      <p:sp>
        <p:nvSpPr>
          <p:cNvPr id="13315" name="Rectangle 3"/>
          <p:cNvSpPr>
            <a:spLocks noGrp="1" noChangeArrowheads="1"/>
          </p:cNvSpPr>
          <p:nvPr>
            <p:ph type="body" idx="1"/>
          </p:nvPr>
        </p:nvSpPr>
        <p:spPr/>
        <p:txBody>
          <a:bodyPr/>
          <a:lstStyle/>
          <a:p>
            <a:pPr>
              <a:lnSpc>
                <a:spcPct val="80000"/>
              </a:lnSpc>
            </a:pPr>
            <a:r>
              <a:rPr lang="ru-RU" altLang="ru-RU" sz="2000" smtClean="0"/>
              <a:t>3. Прием на обучение по основным общеобразовательным программам и образовательным программам среднего профессионального образования за счет бюджетных ассигнований федерального бюджета, бюджетов субъектов Российской Федерации и местных бюджетов проводится на общедоступной основе, если иное не предусмотрено настоящим Федеральным законом. </a:t>
            </a:r>
          </a:p>
          <a:p>
            <a:pPr>
              <a:lnSpc>
                <a:spcPct val="80000"/>
              </a:lnSpc>
              <a:buFont typeface="Wingdings" pitchFamily="2" charset="2"/>
              <a:buNone/>
            </a:pPr>
            <a:endParaRPr lang="ru-RU" altLang="ru-RU" sz="2000" smtClean="0"/>
          </a:p>
          <a:p>
            <a:pPr>
              <a:lnSpc>
                <a:spcPct val="80000"/>
              </a:lnSpc>
            </a:pPr>
            <a:r>
              <a:rPr lang="ru-RU" altLang="ru-RU" sz="2000" smtClean="0"/>
              <a:t>Дети с ограниченными возможностями здоровья принимаются на обучение </a:t>
            </a:r>
            <a:r>
              <a:rPr lang="ru-RU" altLang="ru-RU" sz="2000" b="1" smtClean="0"/>
              <a:t>по адаптированной основной общеобразовательной программе </a:t>
            </a:r>
            <a:r>
              <a:rPr lang="ru-RU" altLang="ru-RU" sz="2000" smtClean="0"/>
              <a:t>только с согласия родителей (законных представителей) и на основании рекомендаций психолого-медико-педагогической комиссии</a:t>
            </a:r>
            <a:r>
              <a:rPr lang="ru-RU" altLang="ru-RU" sz="2400" smtClean="0"/>
              <a:t>.</a:t>
            </a:r>
          </a:p>
        </p:txBody>
      </p:sp>
    </p:spTree>
    <p:extLst>
      <p:ext uri="{BB962C8B-B14F-4D97-AF65-F5344CB8AC3E}">
        <p14:creationId xmlns:p14="http://schemas.microsoft.com/office/powerpoint/2010/main" val="2852226982"/>
      </p:ext>
    </p:extLst>
  </p:cSld>
  <p:clrMapOvr>
    <a:masterClrMapping/>
  </p:clrMapOvr>
  <p:timing>
    <p:tnLst>
      <p:par>
        <p:cTn id="1" dur="indefinite" restart="never" nodeType="tmRoot"/>
      </p:par>
    </p:tnLst>
  </p:timing>
</p:sld>
</file>

<file path=ppt/theme/theme1.xml><?xml version="1.0" encoding="utf-8"?>
<a:theme xmlns:a="http://schemas.openxmlformats.org/drawingml/2006/main" name="Палитра">
  <a:themeElements>
    <a:clrScheme name="Палитра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Палитра">
      <a:majorFont>
        <a:latin typeface="Tahoma"/>
        <a:ea typeface=""/>
        <a:cs typeface=""/>
      </a:majorFont>
      <a:minorFont>
        <a:latin typeface="Tahom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Палитра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Палитра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Палитра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Палитра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Палитра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Палитра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Blends</Template>
  <TotalTime>785</TotalTime>
  <Words>1956</Words>
  <Application>Microsoft Office PowerPoint</Application>
  <PresentationFormat>Экран (4:3)</PresentationFormat>
  <Paragraphs>136</Paragraphs>
  <Slides>35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35</vt:i4>
      </vt:variant>
    </vt:vector>
  </HeadingPairs>
  <TitlesOfParts>
    <vt:vector size="36" baseType="lpstr">
      <vt:lpstr>Палитра</vt:lpstr>
      <vt:lpstr>Совещание  заместителей директоров  по учебной работе</vt:lpstr>
      <vt:lpstr>  Федеральный закон от 3 мая 2012 г. № 46-ФЗ «О ратификации Конвенции о правах инвалидов» </vt:lpstr>
      <vt:lpstr>    Национальная стратегия действий в интересах детей на 2012 - 2017 годы (утв. Указом Президента РФ от 1 июня 2012 г. № 761)</vt:lpstr>
      <vt:lpstr>Право на образование Статья 18 Федерального закона от 24 ноября 1995 г. № 181-ФЗ «О социальной защите инвалидов в Российской Федерации» </vt:lpstr>
      <vt:lpstr>Право на образование  ФЗ "Об образовании в Российской Федерации«  от 29 декабря 2012 г. N 273 </vt:lpstr>
      <vt:lpstr>Статья 34. Основные права обучающихся и меры их социальной поддержки и стимулирования</vt:lpstr>
      <vt:lpstr>Статья 44. Права, обязанности и ответственность в сфере образования родителей (законных представителей) несовершеннолетних обучающихся</vt:lpstr>
      <vt:lpstr>Статья 48. Обязанности и ответственность педагогических работников</vt:lpstr>
      <vt:lpstr>Статья 55. Общие требования к приему на обучение в организацию, осуществляющую образовательную деятельность</vt:lpstr>
      <vt:lpstr>Статья 58. Промежуточная аттестация обучающихся</vt:lpstr>
      <vt:lpstr>Статья 60. Документы об образовании и (или) о квалификации. Документы об обучении</vt:lpstr>
      <vt:lpstr>Статья 79. Организация получения образования обучающимися с ограниченными возможностями здоровья</vt:lpstr>
      <vt:lpstr>Статья 79. Организация получения образования обучающимися с ограниченными возможностями здоровья</vt:lpstr>
      <vt:lpstr>Статья 79. Организация получения образования обучающимися с ограниченными возможностями здоровья</vt:lpstr>
      <vt:lpstr>Основание для изменения ИПР  по условиям образования</vt:lpstr>
      <vt:lpstr>  Индивидуальная программа реабилитации ребенка-инвалида,            выдаваемая федеральными государственными учреждениями                           медико-социальной экспертизы Мероприятия психолого-педагогической реабилитации</vt:lpstr>
      <vt:lpstr>Мероприятия психолого-педагогической реабилитации</vt:lpstr>
      <vt:lpstr>Мероприятия психолого-педагогической реабилитации</vt:lpstr>
      <vt:lpstr>Мероприятия психолого-педагогической реабилитации</vt:lpstr>
      <vt:lpstr>Мероприятия психолого-педагогической реабилитации</vt:lpstr>
      <vt:lpstr>Направления реализации ИПР в образовательном учреждении</vt:lpstr>
      <vt:lpstr>       </vt:lpstr>
      <vt:lpstr>       О СОЗДАНИИ УСЛОВИЙ ДЛЯ ПОЛУЧЕНИЯ ОБРАЗОВАНИЯ ДЕТЬМИ С ОГРАНИЧЕННЫМИ ВОЗМОЖНОСТЯМИ ЗДОРОВЬЯ И ДЕТЬМИ-ИНВАЛИДАМИ  (Письмо Минобрнауки РФ от 18.04.2008 № аф-150/06)  </vt:lpstr>
      <vt:lpstr>«О государственной программе Российской Федерации «Доступная среда» на 2011 - 2015 годы»  Постановление от 17 марта 2011 г.  №175</vt:lpstr>
      <vt:lpstr> ПРИКАЗ МИНИСТЕРСТВА ОБРАЗОВАНИЯ И НАУКИ РФ ОТ 30 АВГУСТА 2013 Г. N 1015 "ОБ УТВЕРЖДЕНИИ ПОРЯДКА ОРГАНИЗАЦИИ И ОСУЩЕСТВЛЕНИЯ ОБРАЗОВАТЕЛЬНОЙ ДЕЯТЕЛЬНОСТИ ПО ОСНОВНЫМ ОБЩЕОБРАЗОВАТЕЛЬНЫМ ПРОГРАММАМ - ОБРАЗОВАТЕЛЬНЫМ ПРОГРАММАМ НАЧАЛЬНОГО ОБЩЕГО, ОСНОВНОГО ОБЩЕГО И СРЕДНЕГО ОБЩЕГО ОБРАЗОВАНИЯ"</vt:lpstr>
      <vt:lpstr>       Федеральный государственный образовательный стандарт  начального общего образования обучающихся с ограниченными возможностями здоровья  от « 19»  декабря 2014 г. № 1598</vt:lpstr>
      <vt:lpstr>ПРИКАЗ МИНИСТЕРСТВА ОБРАЗОВАНИЯ И НАУКИ РФ ОТ 30 АВГУСТА 2013 Г. N 1015 "ОБ УТВЕРЖДЕНИИ ПОРЯДКА ОРГАНИЗАЦИИ И ОСУЩЕСТВЛЕНИЯ ОБРАЗОВАТЕЛЬНОЙ ДЕЯТЕЛЬНОСТИ ПО ОСНОВНЫМ ОБЩЕОБРАЗОВАТЕЛЬНЫМ ПРОГРАММАМ - ОБРАЗОВАТЕЛЬНЫМ ПРОГРАММАМ НАЧАЛЬНОГО ОБЩЕГО, ОСНОВНОГО ОБЩЕГО И СРЕДНЕГО ОБЩЕГО ОБРАЗОВАНИЯ"</vt:lpstr>
      <vt:lpstr>Приказ от 23.10.2015 №864 Управления образования г.Казани</vt:lpstr>
      <vt:lpstr>Мероприятия</vt:lpstr>
      <vt:lpstr>Принципы сопровождения в ОУ</vt:lpstr>
      <vt:lpstr>Механизмы реализации</vt:lpstr>
      <vt:lpstr>Механизмы реализации</vt:lpstr>
      <vt:lpstr>Механизмы реализации</vt:lpstr>
      <vt:lpstr>Риски</vt:lpstr>
      <vt:lpstr>Спасибо за внимание!</vt:lpstr>
    </vt:vector>
  </TitlesOfParts>
  <Company>Reanimator Extreme Edition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Направления реализации индивидуальной программы реабилитации в части получения образования детьми-инвалидами в средних общеобразовательных учреждениях</dc:title>
  <dc:creator>User</dc:creator>
  <cp:lastModifiedBy>Windows User</cp:lastModifiedBy>
  <cp:revision>31</cp:revision>
  <dcterms:created xsi:type="dcterms:W3CDTF">2011-12-13T13:03:42Z</dcterms:created>
  <dcterms:modified xsi:type="dcterms:W3CDTF">2015-12-02T19:17:50Z</dcterms:modified>
</cp:coreProperties>
</file>